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me" initials="H" lastIdx="0" clrIdx="0">
    <p:extLst>
      <p:ext uri="{19B8F6BF-5375-455C-9EA6-DF929625EA0E}">
        <p15:presenceInfo xmlns:p15="http://schemas.microsoft.com/office/powerpoint/2012/main" userId="Hom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114" d="100"/>
          <a:sy n="114" d="100"/>
        </p:scale>
        <p:origin x="18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DBD0615-DCF6-4E1F-8A6A-5A771DE6E341}" type="datetimeFigureOut">
              <a:rPr lang="en-GB" smtClean="0"/>
              <a:t>11/09/2023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BF9D88-8786-458D-987A-806663D026DA}" type="slidenum">
              <a:rPr lang="en-GB" smtClean="0"/>
              <a:t>‹#›</a:t>
            </a:fld>
            <a:endParaRPr lang="en-GB"/>
          </a:p>
        </p:txBody>
      </p:sp>
    </p:spTree>
    <p:extLst>
      <p:ext uri="{BB962C8B-B14F-4D97-AF65-F5344CB8AC3E}">
        <p14:creationId xmlns:p14="http://schemas.microsoft.com/office/powerpoint/2010/main" val="2294215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DBD0615-DCF6-4E1F-8A6A-5A771DE6E341}" type="datetimeFigureOut">
              <a:rPr lang="en-GB" smtClean="0"/>
              <a:t>11/09/2023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BF9D88-8786-458D-987A-806663D026DA}" type="slidenum">
              <a:rPr lang="en-GB" smtClean="0"/>
              <a:t>‹#›</a:t>
            </a:fld>
            <a:endParaRPr lang="en-GB"/>
          </a:p>
        </p:txBody>
      </p:sp>
    </p:spTree>
    <p:extLst>
      <p:ext uri="{BB962C8B-B14F-4D97-AF65-F5344CB8AC3E}">
        <p14:creationId xmlns:p14="http://schemas.microsoft.com/office/powerpoint/2010/main" val="1332351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DBD0615-DCF6-4E1F-8A6A-5A771DE6E341}" type="datetimeFigureOut">
              <a:rPr lang="en-GB" smtClean="0"/>
              <a:t>11/09/2023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BF9D88-8786-458D-987A-806663D026DA}" type="slidenum">
              <a:rPr lang="en-GB" smtClean="0"/>
              <a:t>‹#›</a:t>
            </a:fld>
            <a:endParaRPr lang="en-GB"/>
          </a:p>
        </p:txBody>
      </p:sp>
    </p:spTree>
    <p:extLst>
      <p:ext uri="{BB962C8B-B14F-4D97-AF65-F5344CB8AC3E}">
        <p14:creationId xmlns:p14="http://schemas.microsoft.com/office/powerpoint/2010/main" val="907109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DBD0615-DCF6-4E1F-8A6A-5A771DE6E341}" type="datetimeFigureOut">
              <a:rPr lang="en-GB" smtClean="0"/>
              <a:t>11/09/2023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BF9D88-8786-458D-987A-806663D026DA}" type="slidenum">
              <a:rPr lang="en-GB" smtClean="0"/>
              <a:t>‹#›</a:t>
            </a:fld>
            <a:endParaRPr lang="en-GB"/>
          </a:p>
        </p:txBody>
      </p:sp>
    </p:spTree>
    <p:extLst>
      <p:ext uri="{BB962C8B-B14F-4D97-AF65-F5344CB8AC3E}">
        <p14:creationId xmlns:p14="http://schemas.microsoft.com/office/powerpoint/2010/main" val="2125677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DBD0615-DCF6-4E1F-8A6A-5A771DE6E341}" type="datetimeFigureOut">
              <a:rPr lang="en-GB" smtClean="0"/>
              <a:t>11/09/2023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BF9D88-8786-458D-987A-806663D026DA}" type="slidenum">
              <a:rPr lang="en-GB" smtClean="0"/>
              <a:t>‹#›</a:t>
            </a:fld>
            <a:endParaRPr lang="en-GB"/>
          </a:p>
        </p:txBody>
      </p:sp>
    </p:spTree>
    <p:extLst>
      <p:ext uri="{BB962C8B-B14F-4D97-AF65-F5344CB8AC3E}">
        <p14:creationId xmlns:p14="http://schemas.microsoft.com/office/powerpoint/2010/main" val="1092326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DBD0615-DCF6-4E1F-8A6A-5A771DE6E341}" type="datetimeFigureOut">
              <a:rPr lang="en-GB" smtClean="0"/>
              <a:t>11/09/2023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BF9D88-8786-458D-987A-806663D026DA}" type="slidenum">
              <a:rPr lang="en-GB" smtClean="0"/>
              <a:t>‹#›</a:t>
            </a:fld>
            <a:endParaRPr lang="en-GB"/>
          </a:p>
        </p:txBody>
      </p:sp>
    </p:spTree>
    <p:extLst>
      <p:ext uri="{BB962C8B-B14F-4D97-AF65-F5344CB8AC3E}">
        <p14:creationId xmlns:p14="http://schemas.microsoft.com/office/powerpoint/2010/main" val="3314075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DBD0615-DCF6-4E1F-8A6A-5A771DE6E341}" type="datetimeFigureOut">
              <a:rPr lang="en-GB" smtClean="0"/>
              <a:t>11/09/2023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4BF9D88-8786-458D-987A-806663D026DA}" type="slidenum">
              <a:rPr lang="en-GB" smtClean="0"/>
              <a:t>‹#›</a:t>
            </a:fld>
            <a:endParaRPr lang="en-GB"/>
          </a:p>
        </p:txBody>
      </p:sp>
    </p:spTree>
    <p:extLst>
      <p:ext uri="{BB962C8B-B14F-4D97-AF65-F5344CB8AC3E}">
        <p14:creationId xmlns:p14="http://schemas.microsoft.com/office/powerpoint/2010/main" val="2908459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DBD0615-DCF6-4E1F-8A6A-5A771DE6E341}" type="datetimeFigureOut">
              <a:rPr lang="en-GB" smtClean="0"/>
              <a:t>11/09/2023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4BF9D88-8786-458D-987A-806663D026DA}" type="slidenum">
              <a:rPr lang="en-GB" smtClean="0"/>
              <a:t>‹#›</a:t>
            </a:fld>
            <a:endParaRPr lang="en-GB"/>
          </a:p>
        </p:txBody>
      </p:sp>
    </p:spTree>
    <p:extLst>
      <p:ext uri="{BB962C8B-B14F-4D97-AF65-F5344CB8AC3E}">
        <p14:creationId xmlns:p14="http://schemas.microsoft.com/office/powerpoint/2010/main" val="2345816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BD0615-DCF6-4E1F-8A6A-5A771DE6E341}" type="datetimeFigureOut">
              <a:rPr lang="en-GB" smtClean="0"/>
              <a:t>11/09/2023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4BF9D88-8786-458D-987A-806663D026DA}" type="slidenum">
              <a:rPr lang="en-GB" smtClean="0"/>
              <a:t>‹#›</a:t>
            </a:fld>
            <a:endParaRPr lang="en-GB"/>
          </a:p>
        </p:txBody>
      </p:sp>
    </p:spTree>
    <p:extLst>
      <p:ext uri="{BB962C8B-B14F-4D97-AF65-F5344CB8AC3E}">
        <p14:creationId xmlns:p14="http://schemas.microsoft.com/office/powerpoint/2010/main" val="1318084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BD0615-DCF6-4E1F-8A6A-5A771DE6E341}" type="datetimeFigureOut">
              <a:rPr lang="en-GB" smtClean="0"/>
              <a:t>11/09/2023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BF9D88-8786-458D-987A-806663D026DA}" type="slidenum">
              <a:rPr lang="en-GB" smtClean="0"/>
              <a:t>‹#›</a:t>
            </a:fld>
            <a:endParaRPr lang="en-GB"/>
          </a:p>
        </p:txBody>
      </p:sp>
    </p:spTree>
    <p:extLst>
      <p:ext uri="{BB962C8B-B14F-4D97-AF65-F5344CB8AC3E}">
        <p14:creationId xmlns:p14="http://schemas.microsoft.com/office/powerpoint/2010/main" val="3431402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BD0615-DCF6-4E1F-8A6A-5A771DE6E341}" type="datetimeFigureOut">
              <a:rPr lang="en-GB" smtClean="0"/>
              <a:t>11/09/2023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BF9D88-8786-458D-987A-806663D026DA}" type="slidenum">
              <a:rPr lang="en-GB" smtClean="0"/>
              <a:t>‹#›</a:t>
            </a:fld>
            <a:endParaRPr lang="en-GB"/>
          </a:p>
        </p:txBody>
      </p:sp>
    </p:spTree>
    <p:extLst>
      <p:ext uri="{BB962C8B-B14F-4D97-AF65-F5344CB8AC3E}">
        <p14:creationId xmlns:p14="http://schemas.microsoft.com/office/powerpoint/2010/main" val="267042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BD0615-DCF6-4E1F-8A6A-5A771DE6E341}" type="datetimeFigureOut">
              <a:rPr lang="en-GB" smtClean="0"/>
              <a:t>11/09/2023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BF9D88-8786-458D-987A-806663D026DA}" type="slidenum">
              <a:rPr lang="en-GB" smtClean="0"/>
              <a:t>‹#›</a:t>
            </a:fld>
            <a:endParaRPr lang="en-GB"/>
          </a:p>
        </p:txBody>
      </p:sp>
    </p:spTree>
    <p:extLst>
      <p:ext uri="{BB962C8B-B14F-4D97-AF65-F5344CB8AC3E}">
        <p14:creationId xmlns:p14="http://schemas.microsoft.com/office/powerpoint/2010/main" val="385948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dmin@terling.essex.sch.uk"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www.essex.gov.uk/admissions"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hyperlink" Target="mailto:admin@terling.essex.sch.uk" TargetMode="External"/><Relationship Id="rId2" Type="http://schemas.openxmlformats.org/officeDocument/2006/relationships/hyperlink" Target="http://www.terling.essex.sch.uk/" TargetMode="External"/><Relationship Id="rId1" Type="http://schemas.openxmlformats.org/officeDocument/2006/relationships/slideLayout" Target="../slideLayouts/slideLayout7.xml"/><Relationship Id="rId5" Type="http://schemas.openxmlformats.org/officeDocument/2006/relationships/image" Target="../media/image8.emf"/><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636000" y="152400"/>
            <a:ext cx="3333750" cy="2647950"/>
          </a:xfrm>
          <a:prstGeom prst="rect">
            <a:avLst/>
          </a:prstGeom>
        </p:spPr>
      </p:pic>
      <p:sp>
        <p:nvSpPr>
          <p:cNvPr id="3" name="Subtitle 2"/>
          <p:cNvSpPr>
            <a:spLocks noGrp="1"/>
          </p:cNvSpPr>
          <p:nvPr>
            <p:ph type="subTitle" idx="1"/>
          </p:nvPr>
        </p:nvSpPr>
        <p:spPr>
          <a:xfrm>
            <a:off x="8636000" y="2808693"/>
            <a:ext cx="3556000" cy="4057650"/>
          </a:xfrm>
          <a:solidFill>
            <a:schemeClr val="accent1"/>
          </a:solidFill>
        </p:spPr>
        <p:txBody>
          <a:bodyPr>
            <a:normAutofit/>
          </a:bodyPr>
          <a:lstStyle/>
          <a:p>
            <a:r>
              <a:rPr lang="en-GB" sz="4000" dirty="0">
                <a:solidFill>
                  <a:schemeClr val="tx2">
                    <a:lumMod val="20000"/>
                    <a:lumOff val="80000"/>
                  </a:schemeClr>
                </a:solidFill>
              </a:rPr>
              <a:t>Flourish and Shine in all that we do</a:t>
            </a:r>
          </a:p>
        </p:txBody>
      </p:sp>
      <p:sp>
        <p:nvSpPr>
          <p:cNvPr id="5" name="TextBox 4"/>
          <p:cNvSpPr txBox="1"/>
          <p:nvPr/>
        </p:nvSpPr>
        <p:spPr>
          <a:xfrm>
            <a:off x="0" y="0"/>
            <a:ext cx="8636000" cy="1862048"/>
          </a:xfrm>
          <a:prstGeom prst="rect">
            <a:avLst/>
          </a:prstGeom>
          <a:noFill/>
        </p:spPr>
        <p:txBody>
          <a:bodyPr wrap="square" rtlCol="0">
            <a:spAutoFit/>
          </a:bodyPr>
          <a:lstStyle/>
          <a:p>
            <a:r>
              <a:rPr lang="en-GB" sz="11500" dirty="0">
                <a:solidFill>
                  <a:schemeClr val="accent1"/>
                </a:solidFill>
              </a:rPr>
              <a:t>Prospectus</a:t>
            </a:r>
            <a:endParaRPr lang="en-GB" dirty="0">
              <a:solidFill>
                <a:schemeClr val="accent1"/>
              </a:solidFill>
            </a:endParaRPr>
          </a:p>
        </p:txBody>
      </p:sp>
      <p:sp>
        <p:nvSpPr>
          <p:cNvPr id="6" name="TextBox 5"/>
          <p:cNvSpPr txBox="1"/>
          <p:nvPr/>
        </p:nvSpPr>
        <p:spPr>
          <a:xfrm>
            <a:off x="0" y="5666014"/>
            <a:ext cx="3167743" cy="1200329"/>
          </a:xfrm>
          <a:prstGeom prst="rect">
            <a:avLst/>
          </a:prstGeom>
          <a:noFill/>
        </p:spPr>
        <p:txBody>
          <a:bodyPr wrap="square" rtlCol="0">
            <a:spAutoFit/>
          </a:bodyPr>
          <a:lstStyle/>
          <a:p>
            <a:r>
              <a:rPr lang="en-GB" dirty="0">
                <a:solidFill>
                  <a:schemeClr val="tx2">
                    <a:lumMod val="50000"/>
                  </a:schemeClr>
                </a:solidFill>
              </a:rPr>
              <a:t>New Road, Terling</a:t>
            </a:r>
          </a:p>
          <a:p>
            <a:r>
              <a:rPr lang="en-GB" dirty="0">
                <a:solidFill>
                  <a:schemeClr val="tx2">
                    <a:lumMod val="50000"/>
                  </a:schemeClr>
                </a:solidFill>
              </a:rPr>
              <a:t>Essex CM32PN</a:t>
            </a:r>
          </a:p>
          <a:p>
            <a:r>
              <a:rPr lang="en-GB" dirty="0">
                <a:hlinkClick r:id="rId3"/>
              </a:rPr>
              <a:t>admin@terling.essex.sch.uk</a:t>
            </a:r>
            <a:endParaRPr lang="en-GB" dirty="0"/>
          </a:p>
          <a:p>
            <a:r>
              <a:rPr lang="en-GB" dirty="0">
                <a:solidFill>
                  <a:schemeClr val="tx2">
                    <a:lumMod val="50000"/>
                  </a:schemeClr>
                </a:solidFill>
              </a:rPr>
              <a:t>www.terling.essex.sch.uk</a:t>
            </a:r>
          </a:p>
        </p:txBody>
      </p:sp>
      <p:sp>
        <p:nvSpPr>
          <p:cNvPr id="2" name="TextBox 1"/>
          <p:cNvSpPr txBox="1"/>
          <p:nvPr/>
        </p:nvSpPr>
        <p:spPr>
          <a:xfrm>
            <a:off x="-1" y="2090057"/>
            <a:ext cx="7641771" cy="1754326"/>
          </a:xfrm>
          <a:prstGeom prst="rect">
            <a:avLst/>
          </a:prstGeom>
          <a:solidFill>
            <a:schemeClr val="accent1">
              <a:lumMod val="20000"/>
              <a:lumOff val="80000"/>
            </a:schemeClr>
          </a:solidFill>
        </p:spPr>
        <p:txBody>
          <a:bodyPr wrap="square" rtlCol="0">
            <a:spAutoFit/>
          </a:bodyPr>
          <a:lstStyle/>
          <a:p>
            <a:r>
              <a:rPr lang="en-GB" sz="3600" dirty="0">
                <a:solidFill>
                  <a:schemeClr val="tx2"/>
                </a:solidFill>
              </a:rPr>
              <a:t>Those who are wise will shine like the brightness of heavens</a:t>
            </a:r>
          </a:p>
          <a:p>
            <a:r>
              <a:rPr lang="en-GB" sz="3600" dirty="0">
                <a:solidFill>
                  <a:schemeClr val="tx2"/>
                </a:solidFill>
              </a:rPr>
              <a:t>Daniel 12:3</a:t>
            </a:r>
          </a:p>
        </p:txBody>
      </p:sp>
    </p:spTree>
    <p:extLst>
      <p:ext uri="{BB962C8B-B14F-4D97-AF65-F5344CB8AC3E}">
        <p14:creationId xmlns:p14="http://schemas.microsoft.com/office/powerpoint/2010/main" val="4131164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29" y="0"/>
            <a:ext cx="6711043" cy="6740307"/>
          </a:xfrm>
          <a:prstGeom prst="rect">
            <a:avLst/>
          </a:prstGeom>
          <a:solidFill>
            <a:schemeClr val="accent1">
              <a:lumMod val="40000"/>
              <a:lumOff val="60000"/>
            </a:schemeClr>
          </a:solidFill>
        </p:spPr>
        <p:txBody>
          <a:bodyPr wrap="square" rtlCol="0">
            <a:spAutoFit/>
          </a:bodyPr>
          <a:lstStyle/>
          <a:p>
            <a:r>
              <a:rPr lang="en-GB" sz="9600" dirty="0">
                <a:solidFill>
                  <a:schemeClr val="bg1"/>
                </a:solidFill>
              </a:rPr>
              <a:t>Welcome</a:t>
            </a:r>
          </a:p>
          <a:p>
            <a:r>
              <a:rPr lang="en-GB" dirty="0"/>
              <a:t>We are ambitious about what we want our pupils to achieve, and strive to provide the very highest standards of education. Our staff are highly committed, hardworking and motivated. Our school is a unique place, set in beautiful surroundings with strong links to the church and local community.</a:t>
            </a:r>
          </a:p>
          <a:p>
            <a:endParaRPr lang="en-GB" sz="1200" dirty="0">
              <a:solidFill>
                <a:schemeClr val="bg1"/>
              </a:solidFill>
            </a:endParaRPr>
          </a:p>
          <a:p>
            <a:r>
              <a:rPr lang="en-GB" dirty="0"/>
              <a:t>The school was built by the second Lord Rayleigh in 1851, to provide education according to the principles and practices of the Church of England. </a:t>
            </a:r>
          </a:p>
          <a:p>
            <a:r>
              <a:rPr lang="en-GB" dirty="0"/>
              <a:t> </a:t>
            </a:r>
            <a:endParaRPr lang="en-GB" sz="1200" dirty="0"/>
          </a:p>
          <a:p>
            <a:r>
              <a:rPr lang="en-GB" dirty="0"/>
              <a:t>The children are central to everything we do as a fully inclusive school. We expect all our children to achieve to their full potential by means of a challenging and exciting curriculum that develops a passion for life-long learning. By choosing </a:t>
            </a:r>
            <a:r>
              <a:rPr lang="en-GB" dirty="0" err="1"/>
              <a:t>Terling</a:t>
            </a:r>
            <a:r>
              <a:rPr lang="en-GB" dirty="0"/>
              <a:t> you and your child will join our welcoming school family.</a:t>
            </a:r>
          </a:p>
          <a:p>
            <a:endParaRPr lang="en-GB" dirty="0"/>
          </a:p>
          <a:p>
            <a:endParaRPr lang="en-GB" dirty="0"/>
          </a:p>
          <a:p>
            <a:endParaRPr lang="en-GB" dirty="0"/>
          </a:p>
          <a:p>
            <a:endParaRPr lang="en-GB" dirty="0">
              <a:solidFill>
                <a:schemeClr val="bg1"/>
              </a:solidFill>
            </a:endParaRPr>
          </a:p>
        </p:txBody>
      </p:sp>
      <p:sp>
        <p:nvSpPr>
          <p:cNvPr id="4" name="TextBox 3"/>
          <p:cNvSpPr txBox="1"/>
          <p:nvPr/>
        </p:nvSpPr>
        <p:spPr>
          <a:xfrm>
            <a:off x="6727372" y="430887"/>
            <a:ext cx="5464628" cy="6247864"/>
          </a:xfrm>
          <a:prstGeom prst="rect">
            <a:avLst/>
          </a:prstGeom>
          <a:noFill/>
        </p:spPr>
        <p:txBody>
          <a:bodyPr wrap="square" rtlCol="0">
            <a:spAutoFit/>
          </a:bodyPr>
          <a:lstStyle/>
          <a:p>
            <a:r>
              <a:rPr lang="en-GB" sz="1600" b="1" dirty="0" err="1">
                <a:solidFill>
                  <a:schemeClr val="tx2">
                    <a:lumMod val="50000"/>
                  </a:schemeClr>
                </a:solidFill>
              </a:rPr>
              <a:t>Terling’s</a:t>
            </a:r>
            <a:r>
              <a:rPr lang="en-GB" sz="1600" b="1" dirty="0">
                <a:solidFill>
                  <a:schemeClr val="tx2">
                    <a:lumMod val="50000"/>
                  </a:schemeClr>
                </a:solidFill>
              </a:rPr>
              <a:t> Christian Values</a:t>
            </a:r>
            <a:br>
              <a:rPr lang="en-GB" sz="1600" dirty="0">
                <a:solidFill>
                  <a:schemeClr val="tx2">
                    <a:lumMod val="50000"/>
                  </a:schemeClr>
                </a:solidFill>
              </a:rPr>
            </a:br>
            <a:endParaRPr lang="en-GB" sz="1600" dirty="0">
              <a:solidFill>
                <a:schemeClr val="tx2">
                  <a:lumMod val="50000"/>
                </a:schemeClr>
              </a:solidFill>
            </a:endParaRPr>
          </a:p>
          <a:p>
            <a:r>
              <a:rPr lang="en-GB" sz="1400" dirty="0">
                <a:solidFill>
                  <a:schemeClr val="tx2">
                    <a:lumMod val="50000"/>
                  </a:schemeClr>
                </a:solidFill>
              </a:rPr>
              <a:t>The gifts of </a:t>
            </a:r>
            <a:r>
              <a:rPr lang="en-GB" sz="1400" b="1" dirty="0">
                <a:solidFill>
                  <a:schemeClr val="tx2">
                    <a:lumMod val="50000"/>
                  </a:schemeClr>
                </a:solidFill>
              </a:rPr>
              <a:t>courage</a:t>
            </a:r>
            <a:r>
              <a:rPr lang="en-GB" sz="1400" dirty="0">
                <a:solidFill>
                  <a:schemeClr val="tx2">
                    <a:lumMod val="50000"/>
                  </a:schemeClr>
                </a:solidFill>
              </a:rPr>
              <a:t>, </a:t>
            </a:r>
            <a:r>
              <a:rPr lang="en-GB" sz="1400" b="1" dirty="0">
                <a:solidFill>
                  <a:schemeClr val="tx2">
                    <a:lumMod val="50000"/>
                  </a:schemeClr>
                </a:solidFill>
              </a:rPr>
              <a:t>trust</a:t>
            </a:r>
            <a:r>
              <a:rPr lang="en-GB" sz="1400" dirty="0">
                <a:solidFill>
                  <a:schemeClr val="tx2">
                    <a:lumMod val="50000"/>
                  </a:schemeClr>
                </a:solidFill>
              </a:rPr>
              <a:t>, </a:t>
            </a:r>
            <a:r>
              <a:rPr lang="en-GB" sz="1400" b="1" dirty="0">
                <a:solidFill>
                  <a:schemeClr val="tx2">
                    <a:lumMod val="50000"/>
                  </a:schemeClr>
                </a:solidFill>
              </a:rPr>
              <a:t>respect</a:t>
            </a:r>
            <a:r>
              <a:rPr lang="en-GB" sz="1400" dirty="0">
                <a:solidFill>
                  <a:schemeClr val="tx2">
                    <a:lumMod val="50000"/>
                  </a:schemeClr>
                </a:solidFill>
              </a:rPr>
              <a:t> and </a:t>
            </a:r>
            <a:r>
              <a:rPr lang="en-GB" sz="1400" b="1" dirty="0">
                <a:solidFill>
                  <a:schemeClr val="tx2">
                    <a:lumMod val="50000"/>
                  </a:schemeClr>
                </a:solidFill>
              </a:rPr>
              <a:t>truthfulness</a:t>
            </a:r>
            <a:r>
              <a:rPr lang="en-GB" sz="1400" dirty="0">
                <a:solidFill>
                  <a:schemeClr val="tx2">
                    <a:lumMod val="50000"/>
                  </a:schemeClr>
                </a:solidFill>
              </a:rPr>
              <a:t> are the values of Terling Church of England Primary School. </a:t>
            </a:r>
          </a:p>
          <a:p>
            <a:r>
              <a:rPr lang="en-GB" sz="1400" dirty="0">
                <a:solidFill>
                  <a:schemeClr val="tx2">
                    <a:lumMod val="50000"/>
                  </a:schemeClr>
                </a:solidFill>
              </a:rPr>
              <a:t> </a:t>
            </a:r>
          </a:p>
          <a:p>
            <a:r>
              <a:rPr lang="en-GB" sz="1400" dirty="0">
                <a:solidFill>
                  <a:schemeClr val="tx2">
                    <a:lumMod val="50000"/>
                  </a:schemeClr>
                </a:solidFill>
              </a:rPr>
              <a:t>We chose the value respect because the Bible encourages us to value difference, our school environment and our community. </a:t>
            </a:r>
          </a:p>
          <a:p>
            <a:r>
              <a:rPr lang="en-GB" sz="1400" dirty="0">
                <a:solidFill>
                  <a:schemeClr val="tx2">
                    <a:lumMod val="50000"/>
                  </a:schemeClr>
                </a:solidFill>
              </a:rPr>
              <a:t> </a:t>
            </a:r>
          </a:p>
          <a:p>
            <a:r>
              <a:rPr lang="en-GB" sz="1400" dirty="0">
                <a:solidFill>
                  <a:schemeClr val="tx2">
                    <a:lumMod val="50000"/>
                  </a:schemeClr>
                </a:solidFill>
              </a:rPr>
              <a:t>We trust in God to guide us, we trust each other to do the right thing, to look after each other and care for each other. We trust our friends to support us. </a:t>
            </a:r>
          </a:p>
          <a:p>
            <a:r>
              <a:rPr lang="en-GB" sz="1400" dirty="0">
                <a:solidFill>
                  <a:schemeClr val="tx2">
                    <a:lumMod val="50000"/>
                  </a:schemeClr>
                </a:solidFill>
              </a:rPr>
              <a:t> </a:t>
            </a:r>
          </a:p>
          <a:p>
            <a:r>
              <a:rPr lang="en-GB" sz="1400" dirty="0">
                <a:solidFill>
                  <a:schemeClr val="tx2">
                    <a:lumMod val="50000"/>
                  </a:schemeClr>
                </a:solidFill>
              </a:rPr>
              <a:t>We have the courage to try new experiences, to face challenge and to get things wrong, building our resilience. </a:t>
            </a:r>
          </a:p>
          <a:p>
            <a:r>
              <a:rPr lang="en-GB" sz="1400" dirty="0">
                <a:solidFill>
                  <a:schemeClr val="tx2">
                    <a:lumMod val="50000"/>
                  </a:schemeClr>
                </a:solidFill>
              </a:rPr>
              <a:t> </a:t>
            </a:r>
          </a:p>
          <a:p>
            <a:r>
              <a:rPr lang="en-GB" sz="1400" dirty="0">
                <a:solidFill>
                  <a:schemeClr val="tx2">
                    <a:lumMod val="50000"/>
                  </a:schemeClr>
                </a:solidFill>
              </a:rPr>
              <a:t>We build our beautiful rural setting into our curriculum. Our unique, close-knit community helps us build excellent relationships with individual families and children. </a:t>
            </a:r>
          </a:p>
          <a:p>
            <a:r>
              <a:rPr lang="en-GB" sz="1400" dirty="0">
                <a:solidFill>
                  <a:schemeClr val="tx2">
                    <a:lumMod val="50000"/>
                  </a:schemeClr>
                </a:solidFill>
              </a:rPr>
              <a:t> </a:t>
            </a:r>
          </a:p>
          <a:p>
            <a:r>
              <a:rPr lang="en-GB" sz="1400" dirty="0">
                <a:solidFill>
                  <a:schemeClr val="tx2">
                    <a:lumMod val="50000"/>
                  </a:schemeClr>
                </a:solidFill>
              </a:rPr>
              <a:t>We support and challenge our children – academically, spiritually, socially and emotionally – preparing them for the next stage of their education. We equip them with the confidence and life skills to reach their God-given potential. </a:t>
            </a:r>
          </a:p>
          <a:p>
            <a:r>
              <a:rPr lang="en-GB" sz="1400" dirty="0">
                <a:solidFill>
                  <a:schemeClr val="tx2">
                    <a:lumMod val="50000"/>
                  </a:schemeClr>
                </a:solidFill>
              </a:rPr>
              <a:t> </a:t>
            </a:r>
          </a:p>
          <a:p>
            <a:r>
              <a:rPr lang="en-GB" sz="1400" dirty="0">
                <a:solidFill>
                  <a:schemeClr val="tx2">
                    <a:lumMod val="50000"/>
                  </a:schemeClr>
                </a:solidFill>
              </a:rPr>
              <a:t>Our children flourish and grow with a caring, respectful Christian ethos that includes responsibilities around the school. Our children shine as we celebrate their many successes.</a:t>
            </a:r>
          </a:p>
          <a:p>
            <a:endParaRPr lang="en-GB" dirty="0"/>
          </a:p>
        </p:txBody>
      </p:sp>
      <p:sp>
        <p:nvSpPr>
          <p:cNvPr id="6" name="TextBox 5"/>
          <p:cNvSpPr txBox="1"/>
          <p:nvPr/>
        </p:nvSpPr>
        <p:spPr>
          <a:xfrm>
            <a:off x="0" y="5903893"/>
            <a:ext cx="6711043" cy="954107"/>
          </a:xfrm>
          <a:prstGeom prst="rect">
            <a:avLst/>
          </a:prstGeom>
          <a:solidFill>
            <a:schemeClr val="accent1">
              <a:lumMod val="60000"/>
              <a:lumOff val="40000"/>
            </a:schemeClr>
          </a:solidFill>
        </p:spPr>
        <p:txBody>
          <a:bodyPr wrap="square" rtlCol="0">
            <a:spAutoFit/>
          </a:bodyPr>
          <a:lstStyle/>
          <a:p>
            <a:r>
              <a:rPr lang="en-GB" sz="1400" dirty="0"/>
              <a:t>Church of England (Aided) Primary School</a:t>
            </a:r>
          </a:p>
          <a:p>
            <a:r>
              <a:rPr lang="en-GB" sz="1400" dirty="0"/>
              <a:t>Girls and boys 4-11 years</a:t>
            </a:r>
          </a:p>
          <a:p>
            <a:r>
              <a:rPr lang="en-GB" sz="1400" dirty="0"/>
              <a:t>Number of pupils on roll 2022: 105</a:t>
            </a:r>
          </a:p>
          <a:p>
            <a:r>
              <a:rPr lang="en-GB" sz="1400" dirty="0"/>
              <a:t>Published admission number 2023-2024: 17</a:t>
            </a:r>
          </a:p>
        </p:txBody>
      </p:sp>
      <p:pic>
        <p:nvPicPr>
          <p:cNvPr id="3" name="Picture 2"/>
          <p:cNvPicPr>
            <a:picLocks noChangeAspect="1"/>
          </p:cNvPicPr>
          <p:nvPr/>
        </p:nvPicPr>
        <p:blipFill>
          <a:blip r:embed="rId2"/>
          <a:stretch>
            <a:fillRect/>
          </a:stretch>
        </p:blipFill>
        <p:spPr>
          <a:xfrm>
            <a:off x="4394305" y="5340890"/>
            <a:ext cx="2349396" cy="1517110"/>
          </a:xfrm>
          <a:prstGeom prst="rect">
            <a:avLst/>
          </a:prstGeom>
          <a:effectLst>
            <a:softEdge rad="152400"/>
          </a:effectLst>
        </p:spPr>
      </p:pic>
    </p:spTree>
    <p:extLst>
      <p:ext uri="{BB962C8B-B14F-4D97-AF65-F5344CB8AC3E}">
        <p14:creationId xmlns:p14="http://schemas.microsoft.com/office/powerpoint/2010/main" val="2381015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17229" y="0"/>
            <a:ext cx="4974771" cy="4524315"/>
          </a:xfrm>
          <a:prstGeom prst="rect">
            <a:avLst/>
          </a:prstGeom>
          <a:solidFill>
            <a:schemeClr val="accent1"/>
          </a:solidFill>
        </p:spPr>
        <p:txBody>
          <a:bodyPr wrap="square" rtlCol="0">
            <a:spAutoFit/>
          </a:bodyPr>
          <a:lstStyle/>
          <a:p>
            <a:r>
              <a:rPr lang="en-GB" sz="3600" dirty="0">
                <a:solidFill>
                  <a:schemeClr val="tx2">
                    <a:lumMod val="50000"/>
                  </a:schemeClr>
                </a:solidFill>
              </a:rPr>
              <a:t>Our classes</a:t>
            </a:r>
          </a:p>
          <a:p>
            <a:endParaRPr lang="en-GB" sz="1200" b="1" dirty="0">
              <a:solidFill>
                <a:schemeClr val="tx2">
                  <a:lumMod val="50000"/>
                </a:schemeClr>
              </a:solidFill>
            </a:endParaRPr>
          </a:p>
          <a:p>
            <a:r>
              <a:rPr lang="en-GB" sz="2000" dirty="0">
                <a:solidFill>
                  <a:schemeClr val="tx2">
                    <a:lumMod val="50000"/>
                  </a:schemeClr>
                </a:solidFill>
              </a:rPr>
              <a:t>All our children in the Early Years Foundation Stage start school at the beginning of September. </a:t>
            </a:r>
          </a:p>
          <a:p>
            <a:endParaRPr lang="en-GB" sz="1200" dirty="0">
              <a:solidFill>
                <a:schemeClr val="tx2">
                  <a:lumMod val="50000"/>
                </a:schemeClr>
              </a:solidFill>
            </a:endParaRPr>
          </a:p>
          <a:p>
            <a:r>
              <a:rPr lang="en-GB" sz="2000" dirty="0">
                <a:solidFill>
                  <a:schemeClr val="tx2">
                    <a:lumMod val="50000"/>
                  </a:schemeClr>
                </a:solidFill>
              </a:rPr>
              <a:t>Children are in classes named after local Terling farms:</a:t>
            </a:r>
          </a:p>
          <a:p>
            <a:endParaRPr lang="en-GB" sz="1200" dirty="0">
              <a:solidFill>
                <a:schemeClr val="tx2">
                  <a:lumMod val="50000"/>
                </a:schemeClr>
              </a:solidFill>
            </a:endParaRPr>
          </a:p>
          <a:p>
            <a:r>
              <a:rPr lang="en-GB" sz="2000" dirty="0">
                <a:solidFill>
                  <a:schemeClr val="tx2">
                    <a:lumMod val="50000"/>
                  </a:schemeClr>
                </a:solidFill>
              </a:rPr>
              <a:t>EYFS/ Year 1	Taylors</a:t>
            </a:r>
          </a:p>
          <a:p>
            <a:r>
              <a:rPr lang="en-GB" sz="2000" dirty="0">
                <a:solidFill>
                  <a:schemeClr val="tx2">
                    <a:lumMod val="50000"/>
                  </a:schemeClr>
                </a:solidFill>
              </a:rPr>
              <a:t>Year 1/ Year 2	</a:t>
            </a:r>
            <a:r>
              <a:rPr lang="en-GB" sz="2000" dirty="0" err="1">
                <a:solidFill>
                  <a:schemeClr val="tx2">
                    <a:lumMod val="50000"/>
                  </a:schemeClr>
                </a:solidFill>
              </a:rPr>
              <a:t>Sandypits</a:t>
            </a:r>
            <a:endParaRPr lang="en-GB" sz="2000" dirty="0">
              <a:solidFill>
                <a:schemeClr val="tx2">
                  <a:lumMod val="50000"/>
                </a:schemeClr>
              </a:solidFill>
            </a:endParaRPr>
          </a:p>
          <a:p>
            <a:r>
              <a:rPr lang="en-GB" sz="2000" dirty="0">
                <a:solidFill>
                  <a:schemeClr val="tx2">
                    <a:lumMod val="50000"/>
                  </a:schemeClr>
                </a:solidFill>
              </a:rPr>
              <a:t>Year 3/ Year 4	</a:t>
            </a:r>
            <a:r>
              <a:rPr lang="en-GB" sz="2000" dirty="0" err="1">
                <a:solidFill>
                  <a:schemeClr val="tx2">
                    <a:lumMod val="50000"/>
                  </a:schemeClr>
                </a:solidFill>
              </a:rPr>
              <a:t>Leylands</a:t>
            </a:r>
            <a:endParaRPr lang="en-GB" sz="2000" dirty="0">
              <a:solidFill>
                <a:schemeClr val="tx2">
                  <a:lumMod val="50000"/>
                </a:schemeClr>
              </a:solidFill>
            </a:endParaRPr>
          </a:p>
          <a:p>
            <a:r>
              <a:rPr lang="en-GB" sz="2000" dirty="0">
                <a:solidFill>
                  <a:schemeClr val="tx2">
                    <a:lumMod val="50000"/>
                  </a:schemeClr>
                </a:solidFill>
              </a:rPr>
              <a:t>Year 5/ Year 6	</a:t>
            </a:r>
            <a:r>
              <a:rPr lang="en-GB" sz="2000" dirty="0" err="1">
                <a:solidFill>
                  <a:schemeClr val="tx2">
                    <a:lumMod val="50000"/>
                  </a:schemeClr>
                </a:solidFill>
              </a:rPr>
              <a:t>Fardings</a:t>
            </a:r>
            <a:endParaRPr lang="en-GB" sz="2000" dirty="0">
              <a:solidFill>
                <a:schemeClr val="tx2">
                  <a:lumMod val="50000"/>
                </a:schemeClr>
              </a:solidFill>
            </a:endParaRPr>
          </a:p>
          <a:p>
            <a:endParaRPr lang="en-GB" sz="2800" b="1" dirty="0">
              <a:solidFill>
                <a:schemeClr val="tx2">
                  <a:lumMod val="50000"/>
                </a:schemeClr>
              </a:solidFill>
            </a:endParaRPr>
          </a:p>
        </p:txBody>
      </p:sp>
      <p:sp>
        <p:nvSpPr>
          <p:cNvPr id="3" name="TextBox 2"/>
          <p:cNvSpPr txBox="1"/>
          <p:nvPr/>
        </p:nvSpPr>
        <p:spPr>
          <a:xfrm>
            <a:off x="0" y="0"/>
            <a:ext cx="7217229" cy="6463308"/>
          </a:xfrm>
          <a:prstGeom prst="rect">
            <a:avLst/>
          </a:prstGeom>
          <a:noFill/>
        </p:spPr>
        <p:txBody>
          <a:bodyPr wrap="square" rtlCol="0">
            <a:spAutoFit/>
          </a:bodyPr>
          <a:lstStyle/>
          <a:p>
            <a:r>
              <a:rPr lang="en-GB" sz="3600" dirty="0">
                <a:solidFill>
                  <a:schemeClr val="accent1"/>
                </a:solidFill>
              </a:rPr>
              <a:t>School Day</a:t>
            </a:r>
          </a:p>
          <a:p>
            <a:r>
              <a:rPr lang="en-GB" dirty="0">
                <a:solidFill>
                  <a:schemeClr val="accent1"/>
                </a:solidFill>
              </a:rPr>
              <a:t>Morning: 8.45am to 12.15pm</a:t>
            </a:r>
          </a:p>
          <a:p>
            <a:r>
              <a:rPr lang="en-GB" dirty="0">
                <a:solidFill>
                  <a:schemeClr val="accent1"/>
                </a:solidFill>
              </a:rPr>
              <a:t>Afternoon: 1.15pm to 3.15pm</a:t>
            </a:r>
          </a:p>
          <a:p>
            <a:endParaRPr lang="en-GB" sz="1200" dirty="0">
              <a:solidFill>
                <a:schemeClr val="accent1"/>
              </a:solidFill>
            </a:endParaRPr>
          </a:p>
          <a:p>
            <a:r>
              <a:rPr lang="en-GB" dirty="0">
                <a:solidFill>
                  <a:schemeClr val="accent1"/>
                </a:solidFill>
              </a:rPr>
              <a:t>Children are encouraged to come into school from 8.35am when the gate is opened. All classes begin Early Morning Work at that time. </a:t>
            </a:r>
          </a:p>
          <a:p>
            <a:endParaRPr lang="en-GB" sz="1200" dirty="0">
              <a:solidFill>
                <a:schemeClr val="accent1"/>
              </a:solidFill>
            </a:endParaRPr>
          </a:p>
          <a:p>
            <a:r>
              <a:rPr lang="en-GB" sz="3200" dirty="0">
                <a:solidFill>
                  <a:schemeClr val="accent1"/>
                </a:solidFill>
              </a:rPr>
              <a:t>Breaks</a:t>
            </a:r>
          </a:p>
          <a:p>
            <a:r>
              <a:rPr lang="en-GB" dirty="0">
                <a:solidFill>
                  <a:schemeClr val="accent1"/>
                </a:solidFill>
              </a:rPr>
              <a:t>Break time – 10.30am to 10.45am</a:t>
            </a:r>
          </a:p>
          <a:p>
            <a:r>
              <a:rPr lang="en-GB" dirty="0">
                <a:solidFill>
                  <a:schemeClr val="accent1"/>
                </a:solidFill>
              </a:rPr>
              <a:t>Lunchtime – 12.15pm to 1.15pm</a:t>
            </a:r>
          </a:p>
          <a:p>
            <a:endParaRPr lang="en-GB" sz="1200" dirty="0">
              <a:solidFill>
                <a:schemeClr val="accent1"/>
              </a:solidFill>
            </a:endParaRPr>
          </a:p>
          <a:p>
            <a:r>
              <a:rPr lang="en-GB" sz="3200" dirty="0">
                <a:solidFill>
                  <a:schemeClr val="accent1"/>
                </a:solidFill>
              </a:rPr>
              <a:t>Snacks</a:t>
            </a:r>
          </a:p>
          <a:p>
            <a:r>
              <a:rPr lang="en-GB" dirty="0">
                <a:solidFill>
                  <a:schemeClr val="accent1"/>
                </a:solidFill>
              </a:rPr>
              <a:t>Children should bring a water bottle to school. Drinks should be water – no fizzy or sugary drinks. Those in EYFS and KS1 are provided with a free piece of fruit daily. Children in KS2 can bring in a piece of fruit to have at break time. To protect those children with allergies, the school is a ‘nut-free zone’.</a:t>
            </a:r>
          </a:p>
          <a:p>
            <a:endParaRPr lang="en-GB" sz="1200" dirty="0">
              <a:solidFill>
                <a:schemeClr val="accent1"/>
              </a:solidFill>
            </a:endParaRPr>
          </a:p>
          <a:p>
            <a:r>
              <a:rPr lang="en-GB" sz="3200" dirty="0">
                <a:solidFill>
                  <a:schemeClr val="accent1"/>
                </a:solidFill>
              </a:rPr>
              <a:t>Lunch</a:t>
            </a:r>
          </a:p>
          <a:p>
            <a:r>
              <a:rPr lang="en-GB" dirty="0">
                <a:solidFill>
                  <a:schemeClr val="accent1"/>
                </a:solidFill>
              </a:rPr>
              <a:t>School dinners cost £2.40 per day for children in KS2 and are free for those in EYFS and KS1. Our delicious school lunches are cooked in the school kitchen.</a:t>
            </a:r>
          </a:p>
        </p:txBody>
      </p:sp>
      <p:sp>
        <p:nvSpPr>
          <p:cNvPr id="4" name="TextBox 3"/>
          <p:cNvSpPr txBox="1"/>
          <p:nvPr/>
        </p:nvSpPr>
        <p:spPr>
          <a:xfrm>
            <a:off x="7217229" y="4525122"/>
            <a:ext cx="4974770" cy="2369880"/>
          </a:xfrm>
          <a:prstGeom prst="rect">
            <a:avLst/>
          </a:prstGeom>
          <a:solidFill>
            <a:schemeClr val="accent1">
              <a:lumMod val="40000"/>
              <a:lumOff val="60000"/>
            </a:schemeClr>
          </a:solidFill>
        </p:spPr>
        <p:txBody>
          <a:bodyPr wrap="square" rtlCol="0">
            <a:spAutoFit/>
          </a:bodyPr>
          <a:lstStyle/>
          <a:p>
            <a:r>
              <a:rPr lang="en-GB" sz="2800" b="1" dirty="0">
                <a:solidFill>
                  <a:schemeClr val="tx2">
                    <a:lumMod val="50000"/>
                  </a:schemeClr>
                </a:solidFill>
              </a:rPr>
              <a:t>Breakfast Club</a:t>
            </a:r>
          </a:p>
          <a:p>
            <a:endParaRPr lang="en-GB" sz="1200" b="1" dirty="0">
              <a:solidFill>
                <a:schemeClr val="tx2">
                  <a:lumMod val="50000"/>
                </a:schemeClr>
              </a:solidFill>
            </a:endParaRPr>
          </a:p>
          <a:p>
            <a:r>
              <a:rPr lang="en-GB" dirty="0">
                <a:solidFill>
                  <a:schemeClr val="tx2">
                    <a:lumMod val="50000"/>
                  </a:schemeClr>
                </a:solidFill>
              </a:rPr>
              <a:t>Breakfast club is open to all pupils and costs £4.00 per session, which includes a choice of breakfast and fun activities. It is open Wednesday, Thursday and Friday from 7.30am to 8.35am during term time (excluding non-pupil days)</a:t>
            </a:r>
          </a:p>
          <a:p>
            <a:endParaRPr lang="en-GB" dirty="0"/>
          </a:p>
        </p:txBody>
      </p:sp>
    </p:spTree>
    <p:extLst>
      <p:ext uri="{BB962C8B-B14F-4D97-AF65-F5344CB8AC3E}">
        <p14:creationId xmlns:p14="http://schemas.microsoft.com/office/powerpoint/2010/main" val="855303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6779622" cy="4616648"/>
          </a:xfrm>
          <a:prstGeom prst="rect">
            <a:avLst/>
          </a:prstGeom>
          <a:solidFill>
            <a:schemeClr val="accent1">
              <a:lumMod val="60000"/>
              <a:lumOff val="40000"/>
            </a:schemeClr>
          </a:solidFill>
        </p:spPr>
        <p:txBody>
          <a:bodyPr wrap="square" rtlCol="0">
            <a:spAutoFit/>
          </a:bodyPr>
          <a:lstStyle/>
          <a:p>
            <a:r>
              <a:rPr lang="en-GB" sz="3600" dirty="0">
                <a:solidFill>
                  <a:schemeClr val="tx2">
                    <a:lumMod val="50000"/>
                  </a:schemeClr>
                </a:solidFill>
              </a:rPr>
              <a:t>Our Curriculum</a:t>
            </a:r>
          </a:p>
          <a:p>
            <a:r>
              <a:rPr lang="en-GB" sz="1600" dirty="0">
                <a:solidFill>
                  <a:schemeClr val="tx2">
                    <a:lumMod val="50000"/>
                  </a:schemeClr>
                </a:solidFill>
              </a:rPr>
              <a:t>Our curriculum uses Chris Quigley’s Essentials Curriculum as its basis, but additionally includes school ‘essentials’ which take the form of additional content to supplement the subjects of the National Curriculum.</a:t>
            </a:r>
          </a:p>
          <a:p>
            <a:endParaRPr lang="en-GB" sz="1600" dirty="0">
              <a:solidFill>
                <a:schemeClr val="tx2">
                  <a:lumMod val="50000"/>
                </a:schemeClr>
              </a:solidFill>
            </a:endParaRPr>
          </a:p>
          <a:p>
            <a:r>
              <a:rPr lang="en-GB" sz="1600" dirty="0">
                <a:solidFill>
                  <a:schemeClr val="tx2">
                    <a:lumMod val="50000"/>
                  </a:schemeClr>
                </a:solidFill>
              </a:rPr>
              <a:t>We believe it must provide our children with challenges, experiences and opportunities that they may not otherwise experience. It should spike their interest, provoke their curiosity, widen their eyes and enable them to flourish. </a:t>
            </a:r>
          </a:p>
          <a:p>
            <a:endParaRPr lang="en-GB" sz="1600" dirty="0">
              <a:solidFill>
                <a:schemeClr val="tx2">
                  <a:lumMod val="50000"/>
                </a:schemeClr>
              </a:solidFill>
            </a:endParaRPr>
          </a:p>
          <a:p>
            <a:r>
              <a:rPr lang="en-GB" sz="1600" dirty="0">
                <a:solidFill>
                  <a:schemeClr val="tx2">
                    <a:lumMod val="50000"/>
                  </a:schemeClr>
                </a:solidFill>
              </a:rPr>
              <a:t>We believe that learning should not be contained to the classroom and should include first hand learning experiences which promote skill application, knowledge and excitement for learning.</a:t>
            </a:r>
          </a:p>
          <a:p>
            <a:endParaRPr lang="en-GB" sz="1600" dirty="0">
              <a:solidFill>
                <a:schemeClr val="tx2">
                  <a:lumMod val="50000"/>
                </a:schemeClr>
              </a:solidFill>
            </a:endParaRPr>
          </a:p>
          <a:p>
            <a:r>
              <a:rPr lang="en-GB" sz="1600" dirty="0">
                <a:solidFill>
                  <a:schemeClr val="tx2">
                    <a:lumMod val="50000"/>
                  </a:schemeClr>
                </a:solidFill>
              </a:rPr>
              <a:t>We allow children to develop interpersonal skills, build resilience, confidence and self-belief, which prepare them for future success and life beyond </a:t>
            </a:r>
            <a:r>
              <a:rPr lang="en-GB" sz="1600" dirty="0" err="1">
                <a:solidFill>
                  <a:schemeClr val="tx2">
                    <a:lumMod val="50000"/>
                  </a:schemeClr>
                </a:solidFill>
              </a:rPr>
              <a:t>Terling</a:t>
            </a:r>
            <a:r>
              <a:rPr lang="en-GB" sz="1600" dirty="0">
                <a:solidFill>
                  <a:schemeClr val="tx2">
                    <a:lumMod val="50000"/>
                  </a:schemeClr>
                </a:solidFill>
              </a:rPr>
              <a:t> Primary School.  </a:t>
            </a:r>
          </a:p>
          <a:p>
            <a:endParaRPr lang="en-GB" dirty="0"/>
          </a:p>
        </p:txBody>
      </p:sp>
      <p:sp>
        <p:nvSpPr>
          <p:cNvPr id="4" name="TextBox 3"/>
          <p:cNvSpPr txBox="1"/>
          <p:nvPr/>
        </p:nvSpPr>
        <p:spPr>
          <a:xfrm>
            <a:off x="6779622" y="0"/>
            <a:ext cx="5412377" cy="2308324"/>
          </a:xfrm>
          <a:prstGeom prst="rect">
            <a:avLst/>
          </a:prstGeom>
          <a:noFill/>
        </p:spPr>
        <p:txBody>
          <a:bodyPr wrap="square" rtlCol="0">
            <a:spAutoFit/>
          </a:bodyPr>
          <a:lstStyle/>
          <a:p>
            <a:r>
              <a:rPr lang="en-GB" sz="2000" dirty="0">
                <a:solidFill>
                  <a:schemeClr val="tx2">
                    <a:lumMod val="50000"/>
                  </a:schemeClr>
                </a:solidFill>
              </a:rPr>
              <a:t>Forest School</a:t>
            </a:r>
          </a:p>
          <a:p>
            <a:endParaRPr lang="en-GB" sz="1200" dirty="0">
              <a:solidFill>
                <a:schemeClr val="tx2">
                  <a:lumMod val="50000"/>
                </a:schemeClr>
              </a:solidFill>
            </a:endParaRPr>
          </a:p>
          <a:p>
            <a:r>
              <a:rPr lang="en-GB" sz="1600" dirty="0">
                <a:solidFill>
                  <a:schemeClr val="tx2">
                    <a:lumMod val="50000"/>
                  </a:schemeClr>
                </a:solidFill>
              </a:rPr>
              <a:t>Children in our Early Years Foundation Stage class are provided with a weekly Forest School session. Led by Terry, the children are encouraged to develop their communication skills, team-work, independence and resilience from an early age. This is all within an engaging and fun session which allows children to work on tasks of their choosing, supporting the development of crucial life skills. </a:t>
            </a:r>
          </a:p>
        </p:txBody>
      </p:sp>
      <p:sp>
        <p:nvSpPr>
          <p:cNvPr id="5" name="TextBox 4"/>
          <p:cNvSpPr txBox="1"/>
          <p:nvPr/>
        </p:nvSpPr>
        <p:spPr>
          <a:xfrm>
            <a:off x="6779621" y="2431435"/>
            <a:ext cx="5412378" cy="1815882"/>
          </a:xfrm>
          <a:prstGeom prst="rect">
            <a:avLst/>
          </a:prstGeom>
          <a:noFill/>
        </p:spPr>
        <p:txBody>
          <a:bodyPr wrap="square" rtlCol="0">
            <a:spAutoFit/>
          </a:bodyPr>
          <a:lstStyle/>
          <a:p>
            <a:r>
              <a:rPr lang="en-GB" sz="2000" dirty="0">
                <a:solidFill>
                  <a:schemeClr val="tx2">
                    <a:lumMod val="50000"/>
                  </a:schemeClr>
                </a:solidFill>
              </a:rPr>
              <a:t>Spanish</a:t>
            </a:r>
          </a:p>
          <a:p>
            <a:endParaRPr lang="en-GB" sz="1200" dirty="0">
              <a:solidFill>
                <a:schemeClr val="tx2">
                  <a:lumMod val="50000"/>
                </a:schemeClr>
              </a:solidFill>
            </a:endParaRPr>
          </a:p>
          <a:p>
            <a:r>
              <a:rPr lang="en-GB" sz="1600" dirty="0">
                <a:solidFill>
                  <a:schemeClr val="tx2">
                    <a:lumMod val="50000"/>
                  </a:schemeClr>
                </a:solidFill>
              </a:rPr>
              <a:t>We believe children of all ages should be taught a modern foreign language. At a young age, children learn an additional language with confidence which provides them with the foundations for future learning. As such, all of our children have a weekly Spanish lesson, starting in the EYFS </a:t>
            </a:r>
          </a:p>
        </p:txBody>
      </p:sp>
      <p:sp>
        <p:nvSpPr>
          <p:cNvPr id="6" name="TextBox 5"/>
          <p:cNvSpPr txBox="1"/>
          <p:nvPr/>
        </p:nvSpPr>
        <p:spPr>
          <a:xfrm>
            <a:off x="0" y="4493538"/>
            <a:ext cx="10284461" cy="2554545"/>
          </a:xfrm>
          <a:prstGeom prst="rect">
            <a:avLst/>
          </a:prstGeom>
          <a:solidFill>
            <a:schemeClr val="accent1">
              <a:lumMod val="20000"/>
              <a:lumOff val="80000"/>
            </a:schemeClr>
          </a:solidFill>
        </p:spPr>
        <p:txBody>
          <a:bodyPr wrap="square" rtlCol="0">
            <a:spAutoFit/>
          </a:bodyPr>
          <a:lstStyle/>
          <a:p>
            <a:r>
              <a:rPr lang="en-GB" sz="1600" dirty="0">
                <a:solidFill>
                  <a:schemeClr val="tx2">
                    <a:lumMod val="50000"/>
                  </a:schemeClr>
                </a:solidFill>
              </a:rPr>
              <a:t>Our curriculum is taught through a two-year cycle which is planned to provide, as far as possible, historical sequence. </a:t>
            </a:r>
          </a:p>
          <a:p>
            <a:endParaRPr lang="en-GB" sz="1600" dirty="0">
              <a:solidFill>
                <a:schemeClr val="tx2">
                  <a:lumMod val="50000"/>
                </a:schemeClr>
              </a:solidFill>
            </a:endParaRPr>
          </a:p>
          <a:p>
            <a:r>
              <a:rPr lang="en-GB" sz="1600" dirty="0">
                <a:solidFill>
                  <a:schemeClr val="tx2">
                    <a:lumMod val="50000"/>
                  </a:schemeClr>
                </a:solidFill>
              </a:rPr>
              <a:t>The curriculum is taught through themes which change half termly or termly. These themes include: Stone Age to Iron Age, Eureka!, I need a hero and Tour of </a:t>
            </a:r>
            <a:r>
              <a:rPr lang="en-GB" sz="1600" dirty="0" err="1">
                <a:solidFill>
                  <a:schemeClr val="tx2">
                    <a:lumMod val="50000"/>
                  </a:schemeClr>
                </a:solidFill>
              </a:rPr>
              <a:t>Terling</a:t>
            </a:r>
            <a:r>
              <a:rPr lang="en-GB" sz="1600" dirty="0">
                <a:solidFill>
                  <a:schemeClr val="tx2">
                    <a:lumMod val="50000"/>
                  </a:schemeClr>
                </a:solidFill>
              </a:rPr>
              <a:t>. </a:t>
            </a:r>
          </a:p>
          <a:p>
            <a:endParaRPr lang="en-GB" sz="1600" dirty="0">
              <a:solidFill>
                <a:schemeClr val="tx2">
                  <a:lumMod val="50000"/>
                </a:schemeClr>
              </a:solidFill>
            </a:endParaRPr>
          </a:p>
          <a:p>
            <a:r>
              <a:rPr lang="en-GB" sz="1600" dirty="0">
                <a:solidFill>
                  <a:schemeClr val="tx2">
                    <a:lumMod val="50000"/>
                  </a:schemeClr>
                </a:solidFill>
              </a:rPr>
              <a:t>We arrange as many opportunities as possible for children to be fully immersed in their learning – we do this through carefully planned school trips and visitors. These have included visits to the British Museum, Hyde Hall and IWM Duxford and visits from a Shakespeare theatre company and Hindu workshops. </a:t>
            </a:r>
          </a:p>
          <a:p>
            <a:endParaRPr lang="en-GB" sz="1600" dirty="0">
              <a:solidFill>
                <a:schemeClr val="tx2">
                  <a:lumMod val="50000"/>
                </a:schemeClr>
              </a:solidFill>
            </a:endParaRPr>
          </a:p>
          <a:p>
            <a:endParaRPr lang="en-GB" sz="1600" dirty="0"/>
          </a:p>
        </p:txBody>
      </p:sp>
      <p:pic>
        <p:nvPicPr>
          <p:cNvPr id="3" name="Picture 2"/>
          <p:cNvPicPr>
            <a:picLocks noChangeAspect="1"/>
          </p:cNvPicPr>
          <p:nvPr/>
        </p:nvPicPr>
        <p:blipFill>
          <a:blip r:embed="rId2"/>
          <a:stretch>
            <a:fillRect/>
          </a:stretch>
        </p:blipFill>
        <p:spPr>
          <a:xfrm>
            <a:off x="10284462" y="4516542"/>
            <a:ext cx="1907537" cy="2341458"/>
          </a:xfrm>
          <a:prstGeom prst="rect">
            <a:avLst/>
          </a:prstGeom>
          <a:effectLst>
            <a:softEdge rad="241300"/>
          </a:effectLst>
        </p:spPr>
      </p:pic>
    </p:spTree>
    <p:extLst>
      <p:ext uri="{BB962C8B-B14F-4D97-AF65-F5344CB8AC3E}">
        <p14:creationId xmlns:p14="http://schemas.microsoft.com/office/powerpoint/2010/main" val="3574062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4001095"/>
          </a:xfrm>
          <a:prstGeom prst="rect">
            <a:avLst/>
          </a:prstGeom>
          <a:solidFill>
            <a:schemeClr val="accent1">
              <a:lumMod val="40000"/>
              <a:lumOff val="60000"/>
            </a:schemeClr>
          </a:solidFill>
          <a:ln>
            <a:solidFill>
              <a:schemeClr val="accent1">
                <a:lumMod val="20000"/>
                <a:lumOff val="80000"/>
              </a:schemeClr>
            </a:solidFill>
          </a:ln>
        </p:spPr>
        <p:txBody>
          <a:bodyPr wrap="square" rtlCol="0">
            <a:spAutoFit/>
          </a:bodyPr>
          <a:lstStyle/>
          <a:p>
            <a:r>
              <a:rPr lang="en-GB" sz="3200" dirty="0">
                <a:solidFill>
                  <a:schemeClr val="bg1"/>
                </a:solidFill>
              </a:rPr>
              <a:t>Admission</a:t>
            </a:r>
          </a:p>
          <a:p>
            <a:r>
              <a:rPr lang="en-GB" dirty="0">
                <a:solidFill>
                  <a:schemeClr val="tx2">
                    <a:lumMod val="50000"/>
                  </a:schemeClr>
                </a:solidFill>
              </a:rPr>
              <a:t>Parents who want their children to attend the school should make an application to Essex County Council in accordance with the co-ordinated admission arrangements. Applications can be made online at </a:t>
            </a:r>
            <a:r>
              <a:rPr lang="en-GB" dirty="0">
                <a:hlinkClick r:id="rId2"/>
              </a:rPr>
              <a:t>www.essex.gov.uk/admissions</a:t>
            </a:r>
            <a:r>
              <a:rPr lang="en-GB" dirty="0"/>
              <a:t> </a:t>
            </a:r>
            <a:r>
              <a:rPr lang="en-GB" dirty="0">
                <a:solidFill>
                  <a:schemeClr val="tx2">
                    <a:lumMod val="50000"/>
                  </a:schemeClr>
                </a:solidFill>
              </a:rPr>
              <a:t>and must be made by the National Closing Date detailed in the Primary Education in Essex booklet, which is available from the Local Authority. Late applications will be dealt with as detailed in this book.</a:t>
            </a:r>
          </a:p>
          <a:p>
            <a:endParaRPr lang="en-GB" sz="1200" dirty="0">
              <a:solidFill>
                <a:schemeClr val="tx2">
                  <a:lumMod val="50000"/>
                </a:schemeClr>
              </a:solidFill>
            </a:endParaRPr>
          </a:p>
          <a:p>
            <a:r>
              <a:rPr lang="en-GB" dirty="0">
                <a:solidFill>
                  <a:schemeClr val="tx2">
                    <a:lumMod val="50000"/>
                  </a:schemeClr>
                </a:solidFill>
              </a:rPr>
              <a:t>Parents must also complete a Supplementary Information Form (SIF) which will enable the school to rank applications in accordance with the admissions criteria. The SIF is available from the school and must be returned directly to the school. </a:t>
            </a:r>
          </a:p>
          <a:p>
            <a:endParaRPr lang="en-GB" sz="1200" dirty="0">
              <a:solidFill>
                <a:schemeClr val="tx2">
                  <a:lumMod val="50000"/>
                </a:schemeClr>
              </a:solidFill>
            </a:endParaRPr>
          </a:p>
          <a:p>
            <a:r>
              <a:rPr lang="en-GB" dirty="0">
                <a:solidFill>
                  <a:schemeClr val="tx2">
                    <a:lumMod val="50000"/>
                  </a:schemeClr>
                </a:solidFill>
              </a:rPr>
              <a:t>The school will admit all children in the September following their fourth birthday, without reference to aptitude or ability. Parents can request that the date their child is admitted to the school is deferred until later in the school year or until the child reaches compulsory school age in that school year. Where entry is deferred the school will hold the place for that child and not offer it to another child. The parent would not however be able to defer entry beyond the beginning of the term after the child’s fifth birthday, nor beyond the academic year for which the original application was accepted.</a:t>
            </a:r>
            <a:r>
              <a:rPr lang="en-GB" dirty="0"/>
              <a:t>  </a:t>
            </a:r>
          </a:p>
        </p:txBody>
      </p:sp>
      <p:sp>
        <p:nvSpPr>
          <p:cNvPr id="4" name="TextBox 3"/>
          <p:cNvSpPr txBox="1"/>
          <p:nvPr/>
        </p:nvSpPr>
        <p:spPr>
          <a:xfrm>
            <a:off x="0" y="4014372"/>
            <a:ext cx="8529403" cy="2862322"/>
          </a:xfrm>
          <a:prstGeom prst="rect">
            <a:avLst/>
          </a:prstGeom>
          <a:noFill/>
        </p:spPr>
        <p:txBody>
          <a:bodyPr wrap="square" rtlCol="0">
            <a:spAutoFit/>
          </a:bodyPr>
          <a:lstStyle/>
          <a:p>
            <a:r>
              <a:rPr lang="en-GB" sz="1500" dirty="0">
                <a:solidFill>
                  <a:schemeClr val="tx2">
                    <a:lumMod val="50000"/>
                  </a:schemeClr>
                </a:solidFill>
              </a:rPr>
              <a:t>Where more applications are received than places available within the published number intended to admit, Governors will consider applications according to the following criteria </a:t>
            </a:r>
            <a:r>
              <a:rPr lang="en-GB" sz="1500" b="1" dirty="0">
                <a:solidFill>
                  <a:schemeClr val="tx2">
                    <a:lumMod val="50000"/>
                  </a:schemeClr>
                </a:solidFill>
              </a:rPr>
              <a:t>in order of priority</a:t>
            </a:r>
            <a:r>
              <a:rPr lang="en-GB" sz="1500" dirty="0">
                <a:solidFill>
                  <a:schemeClr val="tx2">
                    <a:lumMod val="50000"/>
                  </a:schemeClr>
                </a:solidFill>
              </a:rPr>
              <a:t>:</a:t>
            </a:r>
          </a:p>
          <a:p>
            <a:endParaRPr lang="en-GB" sz="1500" dirty="0">
              <a:solidFill>
                <a:schemeClr val="tx2">
                  <a:lumMod val="50000"/>
                </a:schemeClr>
              </a:solidFill>
            </a:endParaRPr>
          </a:p>
          <a:p>
            <a:pPr marL="342900" indent="-342900">
              <a:buAutoNum type="arabicPeriod"/>
            </a:pPr>
            <a:r>
              <a:rPr lang="en-GB" sz="1500" dirty="0">
                <a:solidFill>
                  <a:schemeClr val="tx2">
                    <a:lumMod val="50000"/>
                  </a:schemeClr>
                </a:solidFill>
              </a:rPr>
              <a:t>All Looked After Children* seeking a place at our school</a:t>
            </a:r>
          </a:p>
          <a:p>
            <a:pPr marL="342900" indent="-342900">
              <a:buAutoNum type="arabicPeriod"/>
            </a:pPr>
            <a:r>
              <a:rPr lang="en-GB" sz="1500" dirty="0">
                <a:solidFill>
                  <a:schemeClr val="tx2">
                    <a:lumMod val="50000"/>
                  </a:schemeClr>
                </a:solidFill>
              </a:rPr>
              <a:t>All children residing within the parishes of </a:t>
            </a:r>
            <a:r>
              <a:rPr lang="en-GB" sz="1500" dirty="0" err="1">
                <a:solidFill>
                  <a:schemeClr val="tx2">
                    <a:lumMod val="50000"/>
                  </a:schemeClr>
                </a:solidFill>
              </a:rPr>
              <a:t>Terling</a:t>
            </a:r>
            <a:r>
              <a:rPr lang="en-GB" sz="1500" dirty="0">
                <a:solidFill>
                  <a:schemeClr val="tx2">
                    <a:lumMod val="50000"/>
                  </a:schemeClr>
                </a:solidFill>
              </a:rPr>
              <a:t> and </a:t>
            </a:r>
            <a:r>
              <a:rPr lang="en-GB" sz="1500" dirty="0" err="1">
                <a:solidFill>
                  <a:schemeClr val="tx2">
                    <a:lumMod val="50000"/>
                  </a:schemeClr>
                </a:solidFill>
              </a:rPr>
              <a:t>Fairstead</a:t>
            </a:r>
            <a:r>
              <a:rPr lang="en-GB" sz="1500" dirty="0">
                <a:solidFill>
                  <a:schemeClr val="tx2">
                    <a:lumMod val="50000"/>
                  </a:schemeClr>
                </a:solidFill>
              </a:rPr>
              <a:t> </a:t>
            </a:r>
          </a:p>
          <a:p>
            <a:pPr marL="342900" indent="-342900">
              <a:buAutoNum type="arabicPeriod"/>
            </a:pPr>
            <a:r>
              <a:rPr lang="en-GB" sz="1500" dirty="0">
                <a:solidFill>
                  <a:schemeClr val="tx2">
                    <a:lumMod val="50000"/>
                  </a:schemeClr>
                </a:solidFill>
              </a:rPr>
              <a:t>Children who have siblings (brothers or sisters/ step siblings, foster siblings and adopted siblings) attending the school who are not in Year 6</a:t>
            </a:r>
          </a:p>
          <a:p>
            <a:pPr marL="342900" indent="-342900">
              <a:buAutoNum type="arabicPeriod"/>
            </a:pPr>
            <a:r>
              <a:rPr lang="en-GB" sz="1500" dirty="0">
                <a:solidFill>
                  <a:schemeClr val="tx2">
                    <a:lumMod val="50000"/>
                  </a:schemeClr>
                </a:solidFill>
              </a:rPr>
              <a:t>Children who have a parent who joins in the worship of the Parish churches of </a:t>
            </a:r>
            <a:r>
              <a:rPr lang="en-GB" sz="1500" dirty="0" err="1">
                <a:solidFill>
                  <a:schemeClr val="tx2">
                    <a:lumMod val="50000"/>
                  </a:schemeClr>
                </a:solidFill>
              </a:rPr>
              <a:t>Terling</a:t>
            </a:r>
            <a:r>
              <a:rPr lang="en-GB" sz="1500" dirty="0">
                <a:solidFill>
                  <a:schemeClr val="tx2">
                    <a:lumMod val="50000"/>
                  </a:schemeClr>
                </a:solidFill>
              </a:rPr>
              <a:t> and </a:t>
            </a:r>
            <a:r>
              <a:rPr lang="en-GB" sz="1500" dirty="0" err="1">
                <a:solidFill>
                  <a:schemeClr val="tx2">
                    <a:lumMod val="50000"/>
                  </a:schemeClr>
                </a:solidFill>
              </a:rPr>
              <a:t>Fairstead</a:t>
            </a:r>
            <a:r>
              <a:rPr lang="en-GB" sz="1500" dirty="0">
                <a:solidFill>
                  <a:schemeClr val="tx2">
                    <a:lumMod val="50000"/>
                  </a:schemeClr>
                </a:solidFill>
              </a:rPr>
              <a:t> (at least once a month for a year). Supplementary Information Form (SIF) to be completed</a:t>
            </a:r>
          </a:p>
          <a:p>
            <a:pPr marL="342900" indent="-342900">
              <a:buAutoNum type="arabicPeriod"/>
            </a:pPr>
            <a:r>
              <a:rPr lang="en-GB" sz="1500" dirty="0">
                <a:solidFill>
                  <a:schemeClr val="tx2">
                    <a:lumMod val="50000"/>
                  </a:schemeClr>
                </a:solidFill>
              </a:rPr>
              <a:t>All remaining applications – priority decided by straight line distance* from home to school, with the nearest having preference</a:t>
            </a:r>
          </a:p>
          <a:p>
            <a:r>
              <a:rPr lang="en-GB" sz="1500" dirty="0">
                <a:solidFill>
                  <a:schemeClr val="tx2">
                    <a:lumMod val="50000"/>
                  </a:schemeClr>
                </a:solidFill>
              </a:rPr>
              <a:t>* See Admission Policy on school website for further details and definitions</a:t>
            </a:r>
          </a:p>
        </p:txBody>
      </p:sp>
      <p:sp>
        <p:nvSpPr>
          <p:cNvPr id="5" name="TextBox 4"/>
          <p:cNvSpPr txBox="1"/>
          <p:nvPr/>
        </p:nvSpPr>
        <p:spPr>
          <a:xfrm>
            <a:off x="8544393" y="4014372"/>
            <a:ext cx="3647607" cy="2893100"/>
          </a:xfrm>
          <a:prstGeom prst="rect">
            <a:avLst/>
          </a:prstGeom>
          <a:solidFill>
            <a:schemeClr val="accent1"/>
          </a:solidFill>
        </p:spPr>
        <p:txBody>
          <a:bodyPr wrap="square" rtlCol="0">
            <a:spAutoFit/>
          </a:bodyPr>
          <a:lstStyle/>
          <a:p>
            <a:r>
              <a:rPr lang="en-GB" sz="1400" dirty="0">
                <a:solidFill>
                  <a:schemeClr val="tx2">
                    <a:lumMod val="50000"/>
                  </a:schemeClr>
                </a:solidFill>
              </a:rPr>
              <a:t>A child with an EHC plan that has named </a:t>
            </a:r>
            <a:r>
              <a:rPr lang="en-GB" sz="1400" dirty="0" err="1">
                <a:solidFill>
                  <a:schemeClr val="tx2">
                    <a:lumMod val="50000"/>
                  </a:schemeClr>
                </a:solidFill>
              </a:rPr>
              <a:t>Terling</a:t>
            </a:r>
            <a:r>
              <a:rPr lang="en-GB" sz="1400" dirty="0">
                <a:solidFill>
                  <a:schemeClr val="tx2">
                    <a:lumMod val="50000"/>
                  </a:schemeClr>
                </a:solidFill>
              </a:rPr>
              <a:t> in the plan will be admitted to the school, provided the school can successfully meet the statutory needs as set out in the plan. </a:t>
            </a:r>
          </a:p>
          <a:p>
            <a:endParaRPr lang="en-GB" sz="1400" dirty="0">
              <a:solidFill>
                <a:schemeClr val="tx2">
                  <a:lumMod val="50000"/>
                </a:schemeClr>
              </a:solidFill>
            </a:endParaRPr>
          </a:p>
          <a:p>
            <a:r>
              <a:rPr lang="en-GB" sz="1400" dirty="0">
                <a:solidFill>
                  <a:schemeClr val="tx2">
                    <a:lumMod val="50000"/>
                  </a:schemeClr>
                </a:solidFill>
              </a:rPr>
              <a:t>Unsuccessful applications have a right to appeal to the Statutory Independent Appeals Committee. </a:t>
            </a:r>
          </a:p>
          <a:p>
            <a:endParaRPr lang="en-GB" sz="1400" dirty="0">
              <a:solidFill>
                <a:schemeClr val="tx2">
                  <a:lumMod val="50000"/>
                </a:schemeClr>
              </a:solidFill>
            </a:endParaRPr>
          </a:p>
          <a:p>
            <a:r>
              <a:rPr lang="en-GB" sz="1400" dirty="0">
                <a:solidFill>
                  <a:schemeClr val="tx2">
                    <a:lumMod val="50000"/>
                  </a:schemeClr>
                </a:solidFill>
              </a:rPr>
              <a:t>The school maintains a waiting list for entry into all classes. This is initially held for one term. </a:t>
            </a:r>
          </a:p>
          <a:p>
            <a:endParaRPr lang="en-GB" sz="1200" dirty="0"/>
          </a:p>
        </p:txBody>
      </p:sp>
    </p:spTree>
    <p:extLst>
      <p:ext uri="{BB962C8B-B14F-4D97-AF65-F5344CB8AC3E}">
        <p14:creationId xmlns:p14="http://schemas.microsoft.com/office/powerpoint/2010/main" val="2892880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4663440" cy="6740307"/>
          </a:xfrm>
          <a:prstGeom prst="rect">
            <a:avLst/>
          </a:prstGeom>
          <a:noFill/>
        </p:spPr>
        <p:txBody>
          <a:bodyPr wrap="square" rtlCol="0">
            <a:spAutoFit/>
          </a:bodyPr>
          <a:lstStyle/>
          <a:p>
            <a:r>
              <a:rPr lang="en-GB" sz="3600" dirty="0">
                <a:solidFill>
                  <a:schemeClr val="accent1"/>
                </a:solidFill>
              </a:rPr>
              <a:t>Friends of </a:t>
            </a:r>
            <a:r>
              <a:rPr lang="en-GB" sz="3600" dirty="0" err="1">
                <a:solidFill>
                  <a:schemeClr val="accent1"/>
                </a:solidFill>
              </a:rPr>
              <a:t>Terling</a:t>
            </a:r>
            <a:r>
              <a:rPr lang="en-GB" sz="3600" dirty="0">
                <a:solidFill>
                  <a:schemeClr val="accent1"/>
                </a:solidFill>
              </a:rPr>
              <a:t> School (FOTS)</a:t>
            </a:r>
          </a:p>
          <a:p>
            <a:r>
              <a:rPr lang="en-GB" dirty="0">
                <a:solidFill>
                  <a:schemeClr val="accent1"/>
                </a:solidFill>
              </a:rPr>
              <a:t>FOTS is an organisation of parents and grandparents who work to encourage closer links between home and school. </a:t>
            </a:r>
          </a:p>
          <a:p>
            <a:endParaRPr lang="en-GB" sz="1200" dirty="0">
              <a:solidFill>
                <a:schemeClr val="accent1"/>
              </a:solidFill>
            </a:endParaRPr>
          </a:p>
          <a:p>
            <a:r>
              <a:rPr lang="en-GB" dirty="0">
                <a:solidFill>
                  <a:schemeClr val="accent1"/>
                </a:solidFill>
              </a:rPr>
              <a:t>As a parent with a child at our school, you are automatically a member of FOTS and we have regular meetings to which you are most welcome to attend. FOTS is best known for its fundraising work through providing excellent social events and opportunities for the school community. </a:t>
            </a:r>
          </a:p>
          <a:p>
            <a:endParaRPr lang="en-GB" sz="1200" dirty="0">
              <a:solidFill>
                <a:schemeClr val="accent1"/>
              </a:solidFill>
            </a:endParaRPr>
          </a:p>
          <a:p>
            <a:r>
              <a:rPr lang="en-GB" dirty="0">
                <a:solidFill>
                  <a:schemeClr val="accent1"/>
                </a:solidFill>
              </a:rPr>
              <a:t>FOTS annual events include a duck race on the River </a:t>
            </a:r>
            <a:r>
              <a:rPr lang="en-GB" dirty="0" err="1">
                <a:solidFill>
                  <a:schemeClr val="accent1"/>
                </a:solidFill>
              </a:rPr>
              <a:t>Ter</a:t>
            </a:r>
            <a:r>
              <a:rPr lang="en-GB" dirty="0">
                <a:solidFill>
                  <a:schemeClr val="accent1"/>
                </a:solidFill>
              </a:rPr>
              <a:t>, Easter bunny hunt, raffles, fireworks night and Christmas discos. </a:t>
            </a:r>
          </a:p>
          <a:p>
            <a:endParaRPr lang="en-GB" sz="1200" dirty="0">
              <a:solidFill>
                <a:schemeClr val="accent1"/>
              </a:solidFill>
            </a:endParaRPr>
          </a:p>
          <a:p>
            <a:r>
              <a:rPr lang="en-GB" dirty="0">
                <a:solidFill>
                  <a:schemeClr val="accent1"/>
                </a:solidFill>
              </a:rPr>
              <a:t>FOTS fundraising has provided the school with, amongst other things, books for our Reading Gladiator groups, 15 IPads, class Interactive White Boards, chicken eggs which were hatched and coach travel to Young Voices in the O2.</a:t>
            </a:r>
            <a:endParaRPr lang="en-GB" sz="1200" dirty="0">
              <a:solidFill>
                <a:schemeClr val="accent1"/>
              </a:solidFill>
            </a:endParaRPr>
          </a:p>
        </p:txBody>
      </p:sp>
      <p:sp>
        <p:nvSpPr>
          <p:cNvPr id="3" name="TextBox 2"/>
          <p:cNvSpPr txBox="1"/>
          <p:nvPr/>
        </p:nvSpPr>
        <p:spPr>
          <a:xfrm>
            <a:off x="4663440" y="0"/>
            <a:ext cx="7528560" cy="2862322"/>
          </a:xfrm>
          <a:prstGeom prst="rect">
            <a:avLst/>
          </a:prstGeom>
          <a:solidFill>
            <a:schemeClr val="accent1"/>
          </a:solidFill>
        </p:spPr>
        <p:txBody>
          <a:bodyPr wrap="square" rtlCol="0">
            <a:spAutoFit/>
          </a:bodyPr>
          <a:lstStyle/>
          <a:p>
            <a:r>
              <a:rPr lang="en-GB" sz="3600" dirty="0">
                <a:solidFill>
                  <a:schemeClr val="accent1">
                    <a:lumMod val="50000"/>
                  </a:schemeClr>
                </a:solidFill>
              </a:rPr>
              <a:t>Helping with transition</a:t>
            </a:r>
          </a:p>
          <a:p>
            <a:r>
              <a:rPr lang="en-GB" dirty="0">
                <a:solidFill>
                  <a:schemeClr val="accent1">
                    <a:lumMod val="50000"/>
                  </a:schemeClr>
                </a:solidFill>
              </a:rPr>
              <a:t>We make every effort to ensure the smooth transfer of children to our school. Parents of our new intake are invited to an information evening and three Stay and Play sessions in the summer term. </a:t>
            </a:r>
          </a:p>
          <a:p>
            <a:endParaRPr lang="en-GB" dirty="0">
              <a:solidFill>
                <a:schemeClr val="accent1">
                  <a:lumMod val="50000"/>
                </a:schemeClr>
              </a:solidFill>
            </a:endParaRPr>
          </a:p>
          <a:p>
            <a:r>
              <a:rPr lang="en-GB" dirty="0">
                <a:solidFill>
                  <a:schemeClr val="accent1">
                    <a:lumMod val="50000"/>
                  </a:schemeClr>
                </a:solidFill>
              </a:rPr>
              <a:t>Prospective parents are most welcome to visit the school by booking onto a planned tour of the school. Dates are advertised on the school website and placed booked via the school office. </a:t>
            </a:r>
          </a:p>
          <a:p>
            <a:endParaRPr lang="en-GB" dirty="0">
              <a:solidFill>
                <a:schemeClr val="accent1">
                  <a:lumMod val="50000"/>
                </a:schemeClr>
              </a:solidFill>
            </a:endParaRPr>
          </a:p>
        </p:txBody>
      </p:sp>
      <p:sp>
        <p:nvSpPr>
          <p:cNvPr id="4" name="TextBox 3"/>
          <p:cNvSpPr txBox="1"/>
          <p:nvPr/>
        </p:nvSpPr>
        <p:spPr>
          <a:xfrm>
            <a:off x="4663440" y="2763449"/>
            <a:ext cx="7528560" cy="4370427"/>
          </a:xfrm>
          <a:prstGeom prst="rect">
            <a:avLst/>
          </a:prstGeom>
          <a:solidFill>
            <a:schemeClr val="accent1">
              <a:lumMod val="40000"/>
              <a:lumOff val="60000"/>
            </a:schemeClr>
          </a:solidFill>
        </p:spPr>
        <p:txBody>
          <a:bodyPr wrap="square" rtlCol="0">
            <a:spAutoFit/>
          </a:bodyPr>
          <a:lstStyle/>
          <a:p>
            <a:r>
              <a:rPr lang="en-GB" sz="3600" dirty="0">
                <a:solidFill>
                  <a:schemeClr val="accent1">
                    <a:lumMod val="50000"/>
                  </a:schemeClr>
                </a:solidFill>
              </a:rPr>
              <a:t>Parental Engagement</a:t>
            </a:r>
          </a:p>
          <a:p>
            <a:r>
              <a:rPr lang="en-GB" sz="1600" dirty="0">
                <a:solidFill>
                  <a:schemeClr val="accent1">
                    <a:lumMod val="50000"/>
                  </a:schemeClr>
                </a:solidFill>
              </a:rPr>
              <a:t>As part of the </a:t>
            </a:r>
            <a:r>
              <a:rPr lang="en-GB" sz="1600" dirty="0" err="1">
                <a:solidFill>
                  <a:schemeClr val="accent1">
                    <a:lumMod val="50000"/>
                  </a:schemeClr>
                </a:solidFill>
              </a:rPr>
              <a:t>Terling</a:t>
            </a:r>
            <a:r>
              <a:rPr lang="en-GB" sz="1600" dirty="0">
                <a:solidFill>
                  <a:schemeClr val="accent1">
                    <a:lumMod val="50000"/>
                  </a:schemeClr>
                </a:solidFill>
              </a:rPr>
              <a:t> family, we feel that parental involvement in school life is vitally important. Parents have regular opportunities to meet with teaching staff through parents evening and those with Special Educational Needs will also attend One Plan meetings. </a:t>
            </a:r>
          </a:p>
          <a:p>
            <a:endParaRPr lang="en-GB" sz="1600" dirty="0">
              <a:solidFill>
                <a:schemeClr val="accent1">
                  <a:lumMod val="50000"/>
                </a:schemeClr>
              </a:solidFill>
            </a:endParaRPr>
          </a:p>
          <a:p>
            <a:r>
              <a:rPr lang="en-GB" sz="1600" dirty="0">
                <a:solidFill>
                  <a:schemeClr val="accent1">
                    <a:lumMod val="50000"/>
                  </a:schemeClr>
                </a:solidFill>
              </a:rPr>
              <a:t>To help you to support your child’s learning, we also offer training and information sessions linked to your child’s current learning. This allows all adults working with your child to use consistent approaches and improve outcomes. </a:t>
            </a:r>
          </a:p>
          <a:p>
            <a:endParaRPr lang="en-GB" sz="1600" dirty="0">
              <a:solidFill>
                <a:schemeClr val="accent1">
                  <a:lumMod val="50000"/>
                </a:schemeClr>
              </a:solidFill>
            </a:endParaRPr>
          </a:p>
          <a:p>
            <a:r>
              <a:rPr lang="en-GB" sz="1600" dirty="0">
                <a:solidFill>
                  <a:schemeClr val="accent1">
                    <a:lumMod val="50000"/>
                  </a:schemeClr>
                </a:solidFill>
              </a:rPr>
              <a:t>We hold regular Parent Forum meetings throughout the year, where parents and staff meet together to discuss a range of topics. </a:t>
            </a:r>
          </a:p>
          <a:p>
            <a:endParaRPr lang="en-GB" sz="1600" dirty="0">
              <a:solidFill>
                <a:schemeClr val="accent1">
                  <a:lumMod val="50000"/>
                </a:schemeClr>
              </a:solidFill>
            </a:endParaRPr>
          </a:p>
          <a:p>
            <a:r>
              <a:rPr lang="en-GB" sz="1600" dirty="0">
                <a:solidFill>
                  <a:schemeClr val="accent1">
                    <a:lumMod val="50000"/>
                  </a:schemeClr>
                </a:solidFill>
              </a:rPr>
              <a:t>We keep all community members informed of what is happening in and around school through our weekly newsletters. These can also be found on the school website. </a:t>
            </a:r>
          </a:p>
          <a:p>
            <a:endParaRPr lang="en-GB" dirty="0"/>
          </a:p>
        </p:txBody>
      </p:sp>
    </p:spTree>
    <p:extLst>
      <p:ext uri="{BB962C8B-B14F-4D97-AF65-F5344CB8AC3E}">
        <p14:creationId xmlns:p14="http://schemas.microsoft.com/office/powerpoint/2010/main" val="2650549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5981075" cy="2308324"/>
          </a:xfrm>
          <a:prstGeom prst="rect">
            <a:avLst/>
          </a:prstGeom>
          <a:solidFill>
            <a:schemeClr val="accent1">
              <a:lumMod val="40000"/>
              <a:lumOff val="60000"/>
            </a:schemeClr>
          </a:solidFill>
        </p:spPr>
        <p:txBody>
          <a:bodyPr wrap="square" rtlCol="0">
            <a:spAutoFit/>
          </a:bodyPr>
          <a:lstStyle/>
          <a:p>
            <a:r>
              <a:rPr lang="en-GB" sz="3600" dirty="0">
                <a:solidFill>
                  <a:schemeClr val="accent1">
                    <a:lumMod val="50000"/>
                  </a:schemeClr>
                </a:solidFill>
              </a:rPr>
              <a:t>Uniform</a:t>
            </a:r>
          </a:p>
          <a:p>
            <a:r>
              <a:rPr lang="en-GB" dirty="0">
                <a:solidFill>
                  <a:schemeClr val="accent1">
                    <a:lumMod val="50000"/>
                  </a:schemeClr>
                </a:solidFill>
              </a:rPr>
              <a:t>School uniform plays a valuable role in contributing to the ethos of our school and setting the appropriate tone. It instils pride, supports positive behaviour and discipline, and encourages identity with, and support for, school ethos. </a:t>
            </a:r>
          </a:p>
          <a:p>
            <a:endParaRPr lang="en-GB" dirty="0">
              <a:solidFill>
                <a:schemeClr val="accent1">
                  <a:lumMod val="50000"/>
                </a:schemeClr>
              </a:solidFill>
            </a:endParaRPr>
          </a:p>
          <a:p>
            <a:endParaRPr lang="en-GB" dirty="0">
              <a:solidFill>
                <a:schemeClr val="accent1">
                  <a:lumMod val="50000"/>
                </a:schemeClr>
              </a:solidFill>
            </a:endParaRPr>
          </a:p>
        </p:txBody>
      </p:sp>
      <p:sp>
        <p:nvSpPr>
          <p:cNvPr id="3" name="TextBox 2"/>
          <p:cNvSpPr txBox="1"/>
          <p:nvPr/>
        </p:nvSpPr>
        <p:spPr>
          <a:xfrm>
            <a:off x="0" y="2233534"/>
            <a:ext cx="5966085" cy="4616648"/>
          </a:xfrm>
          <a:prstGeom prst="rect">
            <a:avLst/>
          </a:prstGeom>
          <a:solidFill>
            <a:schemeClr val="accent1"/>
          </a:solidFill>
        </p:spPr>
        <p:txBody>
          <a:bodyPr wrap="square" rtlCol="0">
            <a:spAutoFit/>
          </a:bodyPr>
          <a:lstStyle/>
          <a:p>
            <a:endParaRPr lang="en-GB" sz="3600" dirty="0">
              <a:solidFill>
                <a:schemeClr val="bg1"/>
              </a:solidFill>
            </a:endParaRPr>
          </a:p>
          <a:p>
            <a:r>
              <a:rPr lang="en-GB" sz="3600" dirty="0">
                <a:solidFill>
                  <a:schemeClr val="bg1"/>
                </a:solidFill>
              </a:rPr>
              <a:t>RE and Collective Worship</a:t>
            </a:r>
          </a:p>
          <a:p>
            <a:r>
              <a:rPr lang="en-GB" dirty="0">
                <a:solidFill>
                  <a:schemeClr val="bg1"/>
                </a:solidFill>
              </a:rPr>
              <a:t>As a church school, we have strong links with All Saint’s Church in the village. We have termly services in the church and a representative from the church leads a weekly Collective Worship for us. </a:t>
            </a:r>
          </a:p>
          <a:p>
            <a:endParaRPr lang="en-GB" sz="1200" dirty="0">
              <a:solidFill>
                <a:schemeClr val="bg1"/>
              </a:solidFill>
            </a:endParaRPr>
          </a:p>
          <a:p>
            <a:r>
              <a:rPr lang="en-GB" dirty="0">
                <a:solidFill>
                  <a:schemeClr val="bg1"/>
                </a:solidFill>
              </a:rPr>
              <a:t>Collective Worship is led by different members of the staff team and has a changing focus each week. Worship allows time for reflection and prayer. </a:t>
            </a:r>
          </a:p>
          <a:p>
            <a:endParaRPr lang="en-GB" sz="1200" dirty="0">
              <a:solidFill>
                <a:schemeClr val="bg1"/>
              </a:solidFill>
            </a:endParaRPr>
          </a:p>
          <a:p>
            <a:r>
              <a:rPr lang="en-GB" dirty="0">
                <a:solidFill>
                  <a:schemeClr val="bg1"/>
                </a:solidFill>
              </a:rPr>
              <a:t>Religious Education is taught through weekly lessons, exploring a ‘Big Question’ through three key disciplines – theology, philosophy and human/ social sciences. </a:t>
            </a:r>
          </a:p>
          <a:p>
            <a:endParaRPr lang="en-GB" dirty="0">
              <a:solidFill>
                <a:schemeClr val="bg1"/>
              </a:solidFill>
            </a:endParaRPr>
          </a:p>
        </p:txBody>
      </p:sp>
      <p:sp>
        <p:nvSpPr>
          <p:cNvPr id="4" name="TextBox 3"/>
          <p:cNvSpPr txBox="1"/>
          <p:nvPr/>
        </p:nvSpPr>
        <p:spPr>
          <a:xfrm>
            <a:off x="5981075" y="0"/>
            <a:ext cx="6225915" cy="4062651"/>
          </a:xfrm>
          <a:prstGeom prst="rect">
            <a:avLst/>
          </a:prstGeom>
          <a:noFill/>
        </p:spPr>
        <p:txBody>
          <a:bodyPr wrap="square" rtlCol="0">
            <a:spAutoFit/>
          </a:bodyPr>
          <a:lstStyle/>
          <a:p>
            <a:r>
              <a:rPr lang="en-GB" sz="3600" dirty="0">
                <a:solidFill>
                  <a:schemeClr val="tx2">
                    <a:lumMod val="50000"/>
                  </a:schemeClr>
                </a:solidFill>
              </a:rPr>
              <a:t>Physical Education</a:t>
            </a:r>
          </a:p>
          <a:p>
            <a:endParaRPr lang="en-GB" sz="1200" dirty="0">
              <a:solidFill>
                <a:schemeClr val="tx2">
                  <a:lumMod val="50000"/>
                </a:schemeClr>
              </a:solidFill>
            </a:endParaRPr>
          </a:p>
          <a:p>
            <a:r>
              <a:rPr lang="en-GB" dirty="0">
                <a:solidFill>
                  <a:schemeClr val="tx2">
                    <a:lumMod val="50000"/>
                  </a:schemeClr>
                </a:solidFill>
              </a:rPr>
              <a:t>Physical Education offers opportunities to experience a wide range of activities that can form an important part of our leisure time, promoting a feeling of well-being and enjoyment of life. Physical Education also supports the development of important social skills; healthy lifestyles, determination, co-operation, honesty, loyalty, self-discipline, self respect and respect for others. </a:t>
            </a:r>
          </a:p>
          <a:p>
            <a:endParaRPr lang="en-GB" sz="1200" dirty="0">
              <a:solidFill>
                <a:schemeClr val="tx2">
                  <a:lumMod val="50000"/>
                </a:schemeClr>
              </a:solidFill>
            </a:endParaRPr>
          </a:p>
          <a:p>
            <a:r>
              <a:rPr lang="en-GB" dirty="0">
                <a:solidFill>
                  <a:schemeClr val="tx2">
                    <a:lumMod val="50000"/>
                  </a:schemeClr>
                </a:solidFill>
              </a:rPr>
              <a:t>Children are taught skills through gymnastics, athletics, dance and games such as football and hockey. In the summer term, children in KS2 have weekly swimming lessons in the village pool. </a:t>
            </a:r>
          </a:p>
        </p:txBody>
      </p:sp>
      <p:sp>
        <p:nvSpPr>
          <p:cNvPr id="5" name="TextBox 4"/>
          <p:cNvSpPr txBox="1"/>
          <p:nvPr/>
        </p:nvSpPr>
        <p:spPr>
          <a:xfrm>
            <a:off x="5963767" y="4030120"/>
            <a:ext cx="3798400" cy="3323987"/>
          </a:xfrm>
          <a:prstGeom prst="rect">
            <a:avLst/>
          </a:prstGeom>
          <a:solidFill>
            <a:schemeClr val="accent1">
              <a:lumMod val="20000"/>
              <a:lumOff val="80000"/>
            </a:schemeClr>
          </a:solidFill>
        </p:spPr>
        <p:txBody>
          <a:bodyPr wrap="square" rtlCol="0">
            <a:spAutoFit/>
          </a:bodyPr>
          <a:lstStyle/>
          <a:p>
            <a:r>
              <a:rPr lang="en-GB" sz="2400" dirty="0">
                <a:solidFill>
                  <a:schemeClr val="tx2">
                    <a:lumMod val="50000"/>
                  </a:schemeClr>
                </a:solidFill>
              </a:rPr>
              <a:t>Extra Curricular Activities</a:t>
            </a:r>
          </a:p>
          <a:p>
            <a:endParaRPr lang="en-GB" sz="800" dirty="0">
              <a:solidFill>
                <a:schemeClr val="tx2">
                  <a:lumMod val="50000"/>
                </a:schemeClr>
              </a:solidFill>
            </a:endParaRPr>
          </a:p>
          <a:p>
            <a:r>
              <a:rPr lang="en-GB" sz="1600" dirty="0">
                <a:solidFill>
                  <a:schemeClr val="tx2">
                    <a:lumMod val="50000"/>
                  </a:schemeClr>
                </a:solidFill>
              </a:rPr>
              <a:t>We offer an extensive programme of out of hours learning which we feel enhances children’s social skills, personal development and self esteem. We are continuously evaluating and reviewing our provision. Current clubs include: Coding, </a:t>
            </a:r>
            <a:r>
              <a:rPr lang="en-GB" sz="1600" dirty="0" err="1">
                <a:solidFill>
                  <a:schemeClr val="tx2">
                    <a:lumMod val="50000"/>
                  </a:schemeClr>
                </a:solidFill>
              </a:rPr>
              <a:t>Irock</a:t>
            </a:r>
            <a:r>
              <a:rPr lang="en-GB" sz="1600" dirty="0">
                <a:solidFill>
                  <a:schemeClr val="tx2">
                    <a:lumMod val="50000"/>
                  </a:schemeClr>
                </a:solidFill>
              </a:rPr>
              <a:t>, Reading Gladiators, Languages, Tag Rugby, Super Heroes Fitness, Basketball, Tennis, </a:t>
            </a:r>
            <a:r>
              <a:rPr lang="en-GB" sz="1600" dirty="0" err="1">
                <a:solidFill>
                  <a:schemeClr val="tx2">
                    <a:lumMod val="50000"/>
                  </a:schemeClr>
                </a:solidFill>
              </a:rPr>
              <a:t>MiniMe</a:t>
            </a:r>
            <a:r>
              <a:rPr lang="en-GB" sz="1600" dirty="0">
                <a:solidFill>
                  <a:schemeClr val="tx2">
                    <a:lumMod val="50000"/>
                  </a:schemeClr>
                </a:solidFill>
              </a:rPr>
              <a:t> Mindfulness and Multi Sports as well as guitar and piano lessons. </a:t>
            </a:r>
          </a:p>
          <a:p>
            <a:endParaRPr lang="en-GB" dirty="0"/>
          </a:p>
        </p:txBody>
      </p:sp>
      <p:pic>
        <p:nvPicPr>
          <p:cNvPr id="6" name="Picture 5"/>
          <p:cNvPicPr>
            <a:picLocks noChangeAspect="1"/>
          </p:cNvPicPr>
          <p:nvPr/>
        </p:nvPicPr>
        <p:blipFill rotWithShape="1">
          <a:blip r:embed="rId2"/>
          <a:srcRect l="24157" t="10845" r="3611" b="9881"/>
          <a:stretch/>
        </p:blipFill>
        <p:spPr>
          <a:xfrm>
            <a:off x="9612087" y="5460547"/>
            <a:ext cx="2579913" cy="1397453"/>
          </a:xfrm>
          <a:prstGeom prst="rect">
            <a:avLst/>
          </a:prstGeom>
          <a:effectLst>
            <a:softEdge rad="203200"/>
          </a:effectLst>
        </p:spPr>
      </p:pic>
      <p:pic>
        <p:nvPicPr>
          <p:cNvPr id="7" name="Picture 6"/>
          <p:cNvPicPr>
            <a:picLocks noChangeAspect="1"/>
          </p:cNvPicPr>
          <p:nvPr/>
        </p:nvPicPr>
        <p:blipFill>
          <a:blip r:embed="rId3"/>
          <a:stretch>
            <a:fillRect/>
          </a:stretch>
        </p:blipFill>
        <p:spPr>
          <a:xfrm>
            <a:off x="4163568" y="1552519"/>
            <a:ext cx="1802517" cy="1362030"/>
          </a:xfrm>
          <a:prstGeom prst="rect">
            <a:avLst/>
          </a:prstGeom>
          <a:effectLst>
            <a:softEdge rad="241300"/>
          </a:effectLst>
        </p:spPr>
      </p:pic>
      <p:pic>
        <p:nvPicPr>
          <p:cNvPr id="8" name="Picture 7"/>
          <p:cNvPicPr>
            <a:picLocks noChangeAspect="1"/>
          </p:cNvPicPr>
          <p:nvPr/>
        </p:nvPicPr>
        <p:blipFill>
          <a:blip r:embed="rId4"/>
          <a:stretch>
            <a:fillRect/>
          </a:stretch>
        </p:blipFill>
        <p:spPr>
          <a:xfrm>
            <a:off x="9744859" y="3785652"/>
            <a:ext cx="2462131" cy="1527433"/>
          </a:xfrm>
          <a:prstGeom prst="rect">
            <a:avLst/>
          </a:prstGeom>
          <a:effectLst>
            <a:softEdge rad="152400"/>
          </a:effectLst>
        </p:spPr>
      </p:pic>
    </p:spTree>
    <p:extLst>
      <p:ext uri="{BB962C8B-B14F-4D97-AF65-F5344CB8AC3E}">
        <p14:creationId xmlns:p14="http://schemas.microsoft.com/office/powerpoint/2010/main" val="4213493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3327816" cy="8094524"/>
          </a:xfrm>
          <a:prstGeom prst="rect">
            <a:avLst/>
          </a:prstGeom>
          <a:solidFill>
            <a:schemeClr val="accent1"/>
          </a:solidFill>
        </p:spPr>
        <p:txBody>
          <a:bodyPr wrap="square" rtlCol="0">
            <a:spAutoFit/>
          </a:bodyPr>
          <a:lstStyle/>
          <a:p>
            <a:r>
              <a:rPr lang="en-GB" sz="3600" dirty="0">
                <a:solidFill>
                  <a:schemeClr val="bg1"/>
                </a:solidFill>
              </a:rPr>
              <a:t>Staff</a:t>
            </a:r>
          </a:p>
          <a:p>
            <a:endParaRPr lang="en-GB" sz="1200" b="1" dirty="0">
              <a:solidFill>
                <a:schemeClr val="bg1"/>
              </a:solidFill>
            </a:endParaRPr>
          </a:p>
          <a:p>
            <a:r>
              <a:rPr lang="en-GB" sz="1400" b="1" dirty="0">
                <a:solidFill>
                  <a:schemeClr val="bg1"/>
                </a:solidFill>
              </a:rPr>
              <a:t>Headteacher</a:t>
            </a:r>
          </a:p>
          <a:p>
            <a:r>
              <a:rPr lang="en-GB" sz="1400" b="1" dirty="0">
                <a:solidFill>
                  <a:schemeClr val="bg1"/>
                </a:solidFill>
              </a:rPr>
              <a:t>Mrs Meares</a:t>
            </a:r>
          </a:p>
          <a:p>
            <a:endParaRPr lang="en-GB" sz="1400" b="1" dirty="0">
              <a:solidFill>
                <a:schemeClr val="bg1"/>
              </a:solidFill>
            </a:endParaRPr>
          </a:p>
          <a:p>
            <a:r>
              <a:rPr lang="en-GB" sz="1400" b="1" dirty="0">
                <a:solidFill>
                  <a:schemeClr val="bg1"/>
                </a:solidFill>
              </a:rPr>
              <a:t>SENCO</a:t>
            </a:r>
          </a:p>
          <a:p>
            <a:r>
              <a:rPr lang="en-GB" sz="1400" b="1" dirty="0">
                <a:solidFill>
                  <a:schemeClr val="bg1"/>
                </a:solidFill>
              </a:rPr>
              <a:t>Mrs Finch</a:t>
            </a:r>
          </a:p>
          <a:p>
            <a:r>
              <a:rPr lang="en-GB" sz="1400" b="1" dirty="0">
                <a:solidFill>
                  <a:schemeClr val="bg1"/>
                </a:solidFill>
              </a:rPr>
              <a:t>		</a:t>
            </a:r>
          </a:p>
          <a:p>
            <a:r>
              <a:rPr lang="en-GB" sz="1400" b="1" dirty="0">
                <a:solidFill>
                  <a:schemeClr val="bg1"/>
                </a:solidFill>
              </a:rPr>
              <a:t>Teaching staff</a:t>
            </a:r>
          </a:p>
          <a:p>
            <a:r>
              <a:rPr lang="en-GB" sz="1400" b="1" dirty="0">
                <a:solidFill>
                  <a:schemeClr val="bg1"/>
                </a:solidFill>
              </a:rPr>
              <a:t>Mrs Vincent		Miss Ellingham</a:t>
            </a:r>
          </a:p>
          <a:p>
            <a:r>
              <a:rPr lang="en-GB" sz="1400" b="1" dirty="0">
                <a:solidFill>
                  <a:schemeClr val="bg1"/>
                </a:solidFill>
              </a:rPr>
              <a:t>Mrs Roberts		Mrs Partridge</a:t>
            </a:r>
          </a:p>
          <a:p>
            <a:r>
              <a:rPr lang="en-GB" sz="1400" b="1" dirty="0">
                <a:solidFill>
                  <a:schemeClr val="bg1"/>
                </a:solidFill>
              </a:rPr>
              <a:t>Ms Bacon		Miss Chard</a:t>
            </a:r>
          </a:p>
          <a:p>
            <a:endParaRPr lang="en-GB" sz="1400" b="1" dirty="0">
              <a:solidFill>
                <a:schemeClr val="bg1"/>
              </a:solidFill>
            </a:endParaRPr>
          </a:p>
          <a:p>
            <a:r>
              <a:rPr lang="en-GB" sz="1400" b="1" dirty="0">
                <a:solidFill>
                  <a:schemeClr val="bg1"/>
                </a:solidFill>
              </a:rPr>
              <a:t>Support staff</a:t>
            </a:r>
          </a:p>
          <a:p>
            <a:r>
              <a:rPr lang="en-GB" sz="1400" b="1" dirty="0">
                <a:solidFill>
                  <a:schemeClr val="bg1"/>
                </a:solidFill>
              </a:rPr>
              <a:t>Mrs </a:t>
            </a:r>
            <a:r>
              <a:rPr lang="en-GB" sz="1400" b="1" dirty="0" err="1">
                <a:solidFill>
                  <a:schemeClr val="bg1"/>
                </a:solidFill>
              </a:rPr>
              <a:t>Wilby</a:t>
            </a:r>
            <a:r>
              <a:rPr lang="en-GB" sz="1400" b="1" dirty="0">
                <a:solidFill>
                  <a:schemeClr val="bg1"/>
                </a:solidFill>
              </a:rPr>
              <a:t>		Mrs </a:t>
            </a:r>
            <a:r>
              <a:rPr lang="en-GB" sz="1400" b="1" dirty="0" err="1">
                <a:solidFill>
                  <a:schemeClr val="bg1"/>
                </a:solidFill>
              </a:rPr>
              <a:t>Filby</a:t>
            </a:r>
            <a:endParaRPr lang="en-GB" sz="1400" b="1" dirty="0">
              <a:solidFill>
                <a:schemeClr val="bg1"/>
              </a:solidFill>
            </a:endParaRPr>
          </a:p>
          <a:p>
            <a:r>
              <a:rPr lang="en-GB" sz="1400" b="1" dirty="0">
                <a:solidFill>
                  <a:schemeClr val="bg1"/>
                </a:solidFill>
              </a:rPr>
              <a:t>Mrs Ward		Mrs Eggleton</a:t>
            </a:r>
          </a:p>
          <a:p>
            <a:r>
              <a:rPr lang="en-GB" sz="1400" b="1" dirty="0">
                <a:solidFill>
                  <a:schemeClr val="bg1"/>
                </a:solidFill>
              </a:rPr>
              <a:t>Mrs Thornhill		</a:t>
            </a:r>
          </a:p>
          <a:p>
            <a:endParaRPr lang="en-GB" sz="1400" b="1" dirty="0">
              <a:solidFill>
                <a:schemeClr val="bg1"/>
              </a:solidFill>
            </a:endParaRPr>
          </a:p>
          <a:p>
            <a:r>
              <a:rPr lang="en-GB" sz="1400" b="1" dirty="0">
                <a:solidFill>
                  <a:schemeClr val="bg1"/>
                </a:solidFill>
              </a:rPr>
              <a:t>Midday Assistant</a:t>
            </a:r>
          </a:p>
          <a:p>
            <a:r>
              <a:rPr lang="en-GB" sz="1400" b="1" dirty="0">
                <a:solidFill>
                  <a:schemeClr val="bg1"/>
                </a:solidFill>
              </a:rPr>
              <a:t>Mrs </a:t>
            </a:r>
            <a:r>
              <a:rPr lang="en-GB" sz="1400" b="1" dirty="0" err="1">
                <a:solidFill>
                  <a:schemeClr val="bg1"/>
                </a:solidFill>
              </a:rPr>
              <a:t>Hasler</a:t>
            </a:r>
            <a:endParaRPr lang="en-GB" sz="1400" b="1" dirty="0">
              <a:solidFill>
                <a:schemeClr val="bg1"/>
              </a:solidFill>
            </a:endParaRPr>
          </a:p>
          <a:p>
            <a:endParaRPr lang="en-GB" sz="1400" b="1" dirty="0">
              <a:solidFill>
                <a:schemeClr val="bg1"/>
              </a:solidFill>
            </a:endParaRPr>
          </a:p>
          <a:p>
            <a:r>
              <a:rPr lang="en-GB" sz="1400" b="1" dirty="0">
                <a:solidFill>
                  <a:schemeClr val="bg1"/>
                </a:solidFill>
              </a:rPr>
              <a:t>Finance and Administration</a:t>
            </a:r>
          </a:p>
          <a:p>
            <a:r>
              <a:rPr lang="en-GB" sz="1400" b="1" dirty="0">
                <a:solidFill>
                  <a:schemeClr val="bg1"/>
                </a:solidFill>
              </a:rPr>
              <a:t>Mrs Wright	Miss Davies</a:t>
            </a:r>
          </a:p>
          <a:p>
            <a:endParaRPr lang="en-GB" sz="1400" b="1" dirty="0">
              <a:solidFill>
                <a:schemeClr val="bg1"/>
              </a:solidFill>
            </a:endParaRPr>
          </a:p>
          <a:p>
            <a:r>
              <a:rPr lang="en-GB" sz="1400" b="1" dirty="0">
                <a:solidFill>
                  <a:schemeClr val="bg1"/>
                </a:solidFill>
              </a:rPr>
              <a:t>Caretaker		Catering</a:t>
            </a:r>
          </a:p>
          <a:p>
            <a:r>
              <a:rPr lang="en-GB" sz="1400" b="1" dirty="0">
                <a:solidFill>
                  <a:schemeClr val="bg1"/>
                </a:solidFill>
              </a:rPr>
              <a:t>Mr Inwood		Miss Doe</a:t>
            </a:r>
          </a:p>
          <a:p>
            <a:r>
              <a:rPr lang="en-GB" sz="1400" b="1" dirty="0">
                <a:solidFill>
                  <a:schemeClr val="bg1"/>
                </a:solidFill>
              </a:rPr>
              <a:t>		Mrs Dervish</a:t>
            </a:r>
          </a:p>
          <a:p>
            <a:r>
              <a:rPr lang="en-GB" sz="1400" b="1" dirty="0">
                <a:solidFill>
                  <a:schemeClr val="bg1"/>
                </a:solidFill>
              </a:rPr>
              <a:t>		Mrs Garrod</a:t>
            </a:r>
          </a:p>
          <a:p>
            <a:endParaRPr lang="en-GB" sz="1400" b="1" dirty="0">
              <a:solidFill>
                <a:schemeClr val="bg1"/>
              </a:solidFill>
            </a:endParaRPr>
          </a:p>
          <a:p>
            <a:r>
              <a:rPr lang="en-GB" sz="1400" b="1" dirty="0">
                <a:solidFill>
                  <a:schemeClr val="bg1"/>
                </a:solidFill>
              </a:rPr>
              <a:t>Cleaning</a:t>
            </a:r>
          </a:p>
          <a:p>
            <a:r>
              <a:rPr lang="en-GB" sz="1400" b="1" dirty="0">
                <a:solidFill>
                  <a:schemeClr val="bg1"/>
                </a:solidFill>
              </a:rPr>
              <a:t>Mrs Hasler</a:t>
            </a:r>
          </a:p>
          <a:p>
            <a:endParaRPr lang="en-GB" sz="1400" b="1" dirty="0">
              <a:solidFill>
                <a:schemeClr val="bg1"/>
              </a:solidFill>
            </a:endParaRPr>
          </a:p>
          <a:p>
            <a:endParaRPr lang="en-GB" sz="1400" b="1" dirty="0">
              <a:solidFill>
                <a:schemeClr val="bg1"/>
              </a:solidFill>
            </a:endParaRPr>
          </a:p>
          <a:p>
            <a:endParaRPr lang="en-GB" sz="1200" b="1" dirty="0">
              <a:solidFill>
                <a:schemeClr val="bg1"/>
              </a:solidFill>
            </a:endParaRPr>
          </a:p>
          <a:p>
            <a:endParaRPr lang="en-GB" sz="1200" b="1" dirty="0">
              <a:solidFill>
                <a:schemeClr val="bg1"/>
              </a:solidFill>
            </a:endParaRPr>
          </a:p>
        </p:txBody>
      </p:sp>
      <p:sp>
        <p:nvSpPr>
          <p:cNvPr id="3" name="TextBox 2"/>
          <p:cNvSpPr txBox="1"/>
          <p:nvPr/>
        </p:nvSpPr>
        <p:spPr>
          <a:xfrm>
            <a:off x="3327817" y="0"/>
            <a:ext cx="8864183" cy="2769989"/>
          </a:xfrm>
          <a:prstGeom prst="rect">
            <a:avLst/>
          </a:prstGeom>
          <a:solidFill>
            <a:schemeClr val="accent1">
              <a:lumMod val="20000"/>
              <a:lumOff val="80000"/>
            </a:schemeClr>
          </a:solidFill>
        </p:spPr>
        <p:txBody>
          <a:bodyPr wrap="square" rtlCol="0">
            <a:spAutoFit/>
          </a:bodyPr>
          <a:lstStyle/>
          <a:p>
            <a:r>
              <a:rPr lang="en-GB" sz="3600" dirty="0">
                <a:solidFill>
                  <a:schemeClr val="accent1"/>
                </a:solidFill>
              </a:rPr>
              <a:t>Governors</a:t>
            </a:r>
          </a:p>
          <a:p>
            <a:r>
              <a:rPr lang="en-GB" dirty="0">
                <a:solidFill>
                  <a:schemeClr val="accent1"/>
                </a:solidFill>
              </a:rPr>
              <a:t>Chair of Governors		Mrs Santos-Brien</a:t>
            </a:r>
            <a:endParaRPr lang="en-GB" sz="1200" dirty="0">
              <a:solidFill>
                <a:schemeClr val="accent1"/>
              </a:solidFill>
            </a:endParaRPr>
          </a:p>
          <a:p>
            <a:endParaRPr lang="en-GB" sz="1200" dirty="0">
              <a:solidFill>
                <a:schemeClr val="accent1"/>
              </a:solidFill>
            </a:endParaRPr>
          </a:p>
          <a:p>
            <a:r>
              <a:rPr lang="en-GB" dirty="0">
                <a:solidFill>
                  <a:schemeClr val="accent1"/>
                </a:solidFill>
              </a:rPr>
              <a:t>The Governors are responsible for the conduct of the school and for promoting high standards. Governors set the strategic direction of the school, challenge and support by monitoring, reviewing and evaluating. </a:t>
            </a:r>
          </a:p>
          <a:p>
            <a:endParaRPr lang="en-GB" dirty="0">
              <a:solidFill>
                <a:schemeClr val="accent1"/>
              </a:solidFill>
            </a:endParaRPr>
          </a:p>
          <a:p>
            <a:r>
              <a:rPr lang="en-GB" dirty="0">
                <a:solidFill>
                  <a:schemeClr val="accent1"/>
                </a:solidFill>
              </a:rPr>
              <a:t>Should you wish to get in touch with the school governors at any time, they can be contacted via the school office. </a:t>
            </a:r>
          </a:p>
        </p:txBody>
      </p:sp>
      <p:sp>
        <p:nvSpPr>
          <p:cNvPr id="4" name="TextBox 3"/>
          <p:cNvSpPr txBox="1"/>
          <p:nvPr/>
        </p:nvSpPr>
        <p:spPr>
          <a:xfrm>
            <a:off x="3327817" y="2769989"/>
            <a:ext cx="5972412" cy="4247317"/>
          </a:xfrm>
          <a:prstGeom prst="rect">
            <a:avLst/>
          </a:prstGeom>
          <a:solidFill>
            <a:schemeClr val="accent1">
              <a:lumMod val="40000"/>
              <a:lumOff val="60000"/>
            </a:schemeClr>
          </a:solidFill>
        </p:spPr>
        <p:txBody>
          <a:bodyPr wrap="square" rtlCol="0">
            <a:spAutoFit/>
          </a:bodyPr>
          <a:lstStyle/>
          <a:p>
            <a:r>
              <a:rPr lang="en-GB" dirty="0">
                <a:solidFill>
                  <a:schemeClr val="tx2">
                    <a:lumMod val="75000"/>
                  </a:schemeClr>
                </a:solidFill>
              </a:rPr>
              <a:t>We are easily accessed from Witham, Hatfield </a:t>
            </a:r>
            <a:r>
              <a:rPr lang="en-GB" dirty="0" err="1">
                <a:solidFill>
                  <a:schemeClr val="tx2">
                    <a:lumMod val="75000"/>
                  </a:schemeClr>
                </a:solidFill>
              </a:rPr>
              <a:t>Peverel</a:t>
            </a:r>
            <a:r>
              <a:rPr lang="en-GB" dirty="0">
                <a:solidFill>
                  <a:schemeClr val="tx2">
                    <a:lumMod val="75000"/>
                  </a:schemeClr>
                </a:solidFill>
              </a:rPr>
              <a:t>, Great </a:t>
            </a:r>
            <a:r>
              <a:rPr lang="en-GB" dirty="0" err="1">
                <a:solidFill>
                  <a:schemeClr val="tx2">
                    <a:lumMod val="75000"/>
                  </a:schemeClr>
                </a:solidFill>
              </a:rPr>
              <a:t>Leighs</a:t>
            </a:r>
            <a:r>
              <a:rPr lang="en-GB" dirty="0">
                <a:solidFill>
                  <a:schemeClr val="tx2">
                    <a:lumMod val="75000"/>
                  </a:schemeClr>
                </a:solidFill>
              </a:rPr>
              <a:t> and Boreham, and have children attending from these areas. </a:t>
            </a:r>
          </a:p>
          <a:p>
            <a:r>
              <a:rPr lang="en-GB" dirty="0">
                <a:solidFill>
                  <a:schemeClr val="tx2">
                    <a:lumMod val="75000"/>
                  </a:schemeClr>
                </a:solidFill>
              </a:rPr>
              <a:t>For more information please:</a:t>
            </a:r>
          </a:p>
          <a:p>
            <a:r>
              <a:rPr lang="en-GB" dirty="0">
                <a:solidFill>
                  <a:schemeClr val="tx2">
                    <a:lumMod val="75000"/>
                  </a:schemeClr>
                </a:solidFill>
              </a:rPr>
              <a:t>See our website: </a:t>
            </a:r>
            <a:r>
              <a:rPr lang="en-GB" dirty="0">
                <a:solidFill>
                  <a:srgbClr val="0070C0"/>
                </a:solidFill>
                <a:hlinkClick r:id="rId2"/>
              </a:rPr>
              <a:t>www.terling.essex.sch.uk</a:t>
            </a:r>
            <a:endParaRPr lang="en-GB" dirty="0">
              <a:solidFill>
                <a:srgbClr val="0070C0"/>
              </a:solidFill>
            </a:endParaRPr>
          </a:p>
          <a:p>
            <a:r>
              <a:rPr lang="en-GB" dirty="0">
                <a:solidFill>
                  <a:schemeClr val="tx2">
                    <a:lumMod val="75000"/>
                  </a:schemeClr>
                </a:solidFill>
              </a:rPr>
              <a:t>Call Mrs Meares: 01245 233206</a:t>
            </a:r>
          </a:p>
          <a:p>
            <a:r>
              <a:rPr lang="en-GB" dirty="0">
                <a:solidFill>
                  <a:schemeClr val="tx2">
                    <a:lumMod val="75000"/>
                  </a:schemeClr>
                </a:solidFill>
              </a:rPr>
              <a:t>Make an appointment to come and visit the school by emailing: </a:t>
            </a:r>
            <a:r>
              <a:rPr lang="en-GB" dirty="0">
                <a:solidFill>
                  <a:schemeClr val="tx2">
                    <a:lumMod val="75000"/>
                  </a:schemeClr>
                </a:solidFill>
                <a:hlinkClick r:id="rId3"/>
              </a:rPr>
              <a:t>admin@terling.essex.sch.uk</a:t>
            </a:r>
            <a:endParaRPr lang="en-GB" dirty="0">
              <a:solidFill>
                <a:schemeClr val="tx2">
                  <a:lumMod val="75000"/>
                </a:schemeClr>
              </a:solidFill>
            </a:endParaRPr>
          </a:p>
          <a:p>
            <a:endParaRPr lang="en-GB" dirty="0">
              <a:solidFill>
                <a:schemeClr val="tx2">
                  <a:lumMod val="75000"/>
                </a:schemeClr>
              </a:solidFill>
            </a:endParaRPr>
          </a:p>
          <a:p>
            <a:r>
              <a:rPr lang="en-GB" dirty="0">
                <a:solidFill>
                  <a:schemeClr val="tx2">
                    <a:lumMod val="75000"/>
                  </a:schemeClr>
                </a:solidFill>
              </a:rPr>
              <a:t>Over the past few years, we have had children attend Maltings Academy, </a:t>
            </a:r>
            <a:r>
              <a:rPr lang="en-GB" dirty="0" err="1">
                <a:solidFill>
                  <a:schemeClr val="tx2">
                    <a:lumMod val="75000"/>
                  </a:schemeClr>
                </a:solidFill>
              </a:rPr>
              <a:t>Rickstones</a:t>
            </a:r>
            <a:r>
              <a:rPr lang="en-GB" dirty="0">
                <a:solidFill>
                  <a:schemeClr val="tx2">
                    <a:lumMod val="75000"/>
                  </a:schemeClr>
                </a:solidFill>
              </a:rPr>
              <a:t> Academy, Notley High </a:t>
            </a:r>
            <a:r>
              <a:rPr lang="en-GB" dirty="0" err="1">
                <a:solidFill>
                  <a:schemeClr val="tx2">
                    <a:lumMod val="75000"/>
                  </a:schemeClr>
                </a:solidFill>
              </a:rPr>
              <a:t>School,Plume</a:t>
            </a:r>
            <a:r>
              <a:rPr lang="en-GB" dirty="0">
                <a:solidFill>
                  <a:schemeClr val="tx2">
                    <a:lumMod val="75000"/>
                  </a:schemeClr>
                </a:solidFill>
              </a:rPr>
              <a:t>, King Edward VI Grammar School, Chelmsford County High School for Girls and St John Payne. </a:t>
            </a:r>
          </a:p>
          <a:p>
            <a:endParaRPr lang="en-GB" dirty="0">
              <a:solidFill>
                <a:schemeClr val="tx2">
                  <a:lumMod val="75000"/>
                </a:schemeClr>
              </a:solidFill>
            </a:endParaRPr>
          </a:p>
          <a:p>
            <a:endParaRPr lang="en-GB" dirty="0">
              <a:solidFill>
                <a:schemeClr val="tx2">
                  <a:lumMod val="75000"/>
                </a:schemeClr>
              </a:solidFill>
            </a:endParaRPr>
          </a:p>
        </p:txBody>
      </p:sp>
      <p:pic>
        <p:nvPicPr>
          <p:cNvPr id="5" name="Picture 4"/>
          <p:cNvPicPr>
            <a:picLocks noChangeAspect="1"/>
          </p:cNvPicPr>
          <p:nvPr/>
        </p:nvPicPr>
        <p:blipFill>
          <a:blip r:embed="rId4"/>
          <a:stretch>
            <a:fillRect/>
          </a:stretch>
        </p:blipFill>
        <p:spPr>
          <a:xfrm>
            <a:off x="9457389" y="2715911"/>
            <a:ext cx="2577450" cy="1670352"/>
          </a:xfrm>
          <a:prstGeom prst="rect">
            <a:avLst/>
          </a:prstGeom>
          <a:effectLst>
            <a:softEdge rad="266700"/>
          </a:effectLst>
        </p:spPr>
      </p:pic>
      <p:pic>
        <p:nvPicPr>
          <p:cNvPr id="1027"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00230" y="4386263"/>
            <a:ext cx="2891771" cy="247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9216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62476" y="2123678"/>
            <a:ext cx="3333750" cy="2647950"/>
          </a:xfrm>
          <a:prstGeom prst="rect">
            <a:avLst/>
          </a:prstGeom>
          <a:effectLst>
            <a:softEdge rad="355600"/>
          </a:effectLst>
        </p:spPr>
      </p:pic>
      <p:sp>
        <p:nvSpPr>
          <p:cNvPr id="3" name="Rounded Rectangle 2"/>
          <p:cNvSpPr/>
          <p:nvPr/>
        </p:nvSpPr>
        <p:spPr>
          <a:xfrm>
            <a:off x="335378" y="1242240"/>
            <a:ext cx="2374900" cy="15439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Terling is a wonderful school with a friendly family-like atmosphere </a:t>
            </a:r>
          </a:p>
        </p:txBody>
      </p:sp>
      <p:sp>
        <p:nvSpPr>
          <p:cNvPr id="5" name="Rounded Rectangle 4"/>
          <p:cNvSpPr/>
          <p:nvPr/>
        </p:nvSpPr>
        <p:spPr>
          <a:xfrm>
            <a:off x="1774009" y="3256337"/>
            <a:ext cx="2116183" cy="15152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My children feel like they are part of a ‘family’ at the school</a:t>
            </a:r>
          </a:p>
        </p:txBody>
      </p:sp>
      <p:sp>
        <p:nvSpPr>
          <p:cNvPr id="6" name="Rounded Rectangle 5"/>
          <p:cNvSpPr/>
          <p:nvPr/>
        </p:nvSpPr>
        <p:spPr>
          <a:xfrm>
            <a:off x="4518829" y="287384"/>
            <a:ext cx="2209800" cy="15439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I can not thank the school enough for giving our son the best introduction to school life. They always go above and beyond.</a:t>
            </a:r>
          </a:p>
        </p:txBody>
      </p:sp>
      <p:sp>
        <p:nvSpPr>
          <p:cNvPr id="7" name="Rounded Rectangle 6"/>
          <p:cNvSpPr/>
          <p:nvPr/>
        </p:nvSpPr>
        <p:spPr>
          <a:xfrm>
            <a:off x="9017000" y="2757351"/>
            <a:ext cx="2330631" cy="14463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Terling is a wonderful school with amazing staff and teachers</a:t>
            </a:r>
          </a:p>
        </p:txBody>
      </p:sp>
      <p:sp>
        <p:nvSpPr>
          <p:cNvPr id="8" name="Rounded Rectangle 7"/>
          <p:cNvSpPr/>
          <p:nvPr/>
        </p:nvSpPr>
        <p:spPr>
          <a:xfrm>
            <a:off x="4128271" y="5270500"/>
            <a:ext cx="2098727" cy="11376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 school is very responsive and supportive</a:t>
            </a:r>
          </a:p>
        </p:txBody>
      </p:sp>
      <p:sp>
        <p:nvSpPr>
          <p:cNvPr id="4" name="Rounded Rectangle 3"/>
          <p:cNvSpPr/>
          <p:nvPr/>
        </p:nvSpPr>
        <p:spPr>
          <a:xfrm>
            <a:off x="490584" y="5270500"/>
            <a:ext cx="2341517"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They value each child as an individual and always go the extra mile to support them</a:t>
            </a:r>
          </a:p>
        </p:txBody>
      </p:sp>
      <p:sp>
        <p:nvSpPr>
          <p:cNvPr id="9" name="Rounded Rectangle 8"/>
          <p:cNvSpPr/>
          <p:nvPr/>
        </p:nvSpPr>
        <p:spPr>
          <a:xfrm>
            <a:off x="7970831" y="287382"/>
            <a:ext cx="2540000" cy="19097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It is a lovely, small, friendly school where children have friendships that go beyond their year group and throughout the school. </a:t>
            </a:r>
          </a:p>
        </p:txBody>
      </p:sp>
      <p:sp>
        <p:nvSpPr>
          <p:cNvPr id="10" name="Rounded Rectangle 9"/>
          <p:cNvSpPr/>
          <p:nvPr/>
        </p:nvSpPr>
        <p:spPr>
          <a:xfrm>
            <a:off x="7970831" y="4810265"/>
            <a:ext cx="2987662" cy="1679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 school have worked very hard to make a happy and nurturing place as well as supporting and pushing children in their learning</a:t>
            </a:r>
          </a:p>
        </p:txBody>
      </p:sp>
      <p:sp>
        <p:nvSpPr>
          <p:cNvPr id="11" name="TextBox 10"/>
          <p:cNvSpPr txBox="1"/>
          <p:nvPr/>
        </p:nvSpPr>
        <p:spPr>
          <a:xfrm>
            <a:off x="0" y="0"/>
            <a:ext cx="3890192" cy="830997"/>
          </a:xfrm>
          <a:prstGeom prst="rect">
            <a:avLst/>
          </a:prstGeom>
          <a:solidFill>
            <a:schemeClr val="accent1">
              <a:lumMod val="40000"/>
              <a:lumOff val="60000"/>
            </a:schemeClr>
          </a:solidFill>
        </p:spPr>
        <p:txBody>
          <a:bodyPr wrap="square" rtlCol="0">
            <a:spAutoFit/>
          </a:bodyPr>
          <a:lstStyle/>
          <a:p>
            <a:pPr algn="ctr"/>
            <a:r>
              <a:rPr lang="en-GB" sz="2400" b="1" dirty="0">
                <a:solidFill>
                  <a:schemeClr val="accent1">
                    <a:lumMod val="75000"/>
                  </a:schemeClr>
                </a:solidFill>
              </a:rPr>
              <a:t>What do our parents say about our school?</a:t>
            </a:r>
          </a:p>
        </p:txBody>
      </p:sp>
    </p:spTree>
    <p:extLst>
      <p:ext uri="{BB962C8B-B14F-4D97-AF65-F5344CB8AC3E}">
        <p14:creationId xmlns:p14="http://schemas.microsoft.com/office/powerpoint/2010/main" val="28669956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657</TotalTime>
  <Words>2545</Words>
  <Application>Microsoft Office PowerPoint</Application>
  <PresentationFormat>Widescreen</PresentationFormat>
  <Paragraphs>192</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Terling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Head</dc:creator>
  <cp:lastModifiedBy>Admin</cp:lastModifiedBy>
  <cp:revision>40</cp:revision>
  <dcterms:created xsi:type="dcterms:W3CDTF">2022-09-20T16:37:31Z</dcterms:created>
  <dcterms:modified xsi:type="dcterms:W3CDTF">2023-09-11T14:48:24Z</dcterms:modified>
</cp:coreProperties>
</file>